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1"/>
  </p:notesMasterIdLst>
  <p:handoutMasterIdLst>
    <p:handoutMasterId r:id="rId32"/>
  </p:handoutMasterIdLst>
  <p:sldIdLst>
    <p:sldId id="355" r:id="rId5"/>
    <p:sldId id="529" r:id="rId6"/>
    <p:sldId id="536" r:id="rId7"/>
    <p:sldId id="515" r:id="rId8"/>
    <p:sldId id="533" r:id="rId9"/>
    <p:sldId id="534" r:id="rId10"/>
    <p:sldId id="535" r:id="rId11"/>
    <p:sldId id="532" r:id="rId12"/>
    <p:sldId id="518" r:id="rId13"/>
    <p:sldId id="516" r:id="rId14"/>
    <p:sldId id="477" r:id="rId15"/>
    <p:sldId id="411" r:id="rId16"/>
    <p:sldId id="521" r:id="rId17"/>
    <p:sldId id="496" r:id="rId18"/>
    <p:sldId id="530" r:id="rId19"/>
    <p:sldId id="525" r:id="rId20"/>
    <p:sldId id="514" r:id="rId21"/>
    <p:sldId id="504" r:id="rId22"/>
    <p:sldId id="526" r:id="rId23"/>
    <p:sldId id="527" r:id="rId24"/>
    <p:sldId id="497" r:id="rId25"/>
    <p:sldId id="523" r:id="rId26"/>
    <p:sldId id="489" r:id="rId27"/>
    <p:sldId id="408" r:id="rId28"/>
    <p:sldId id="513" r:id="rId29"/>
    <p:sldId id="528"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30613B-07A2-54B4-CEA8-7AF530F80BAE}" name="Steve Gross" initials="SG" userId="S::gross@portersimon.com::c3c09bf1-30f9-45c1-85bf-8b8812259e2e" providerId="AD"/>
  <p188:author id="{D32F1667-9CFC-1B79-F696-A8B147867FBB}" name="Ramona Cruz" initials="RC" userId="S::rcruz@tcpud.org::adde73c1-be1a-4876-9e0e-2851b7419116" providerId="AD"/>
  <p188:author id="{902F8C6F-7922-9E2E-A35F-34B5190FC3A9}" name="Martin Rauch" initials="MR" userId="S::martin@rauchcc.com::7153280c-1ce8-4ad6-8535-22f064b6bbb1" providerId="AD"/>
  <p188:author id="{247FF1A7-D410-6330-E673-D166D2C2BB29}" name="Matt Homolka" initials="MH" userId="S::MHomolka@tcpud.org::9e219de0-bcd0-4dc0-8bc9-3a9b7bbba338" providerId="AD"/>
  <p188:author id="{EEFA6AAF-1796-209F-2A46-86978832919A}" name="Charley Miller" initials="CM" userId="S::CMiller@tcpud.org::1d0f33ce-1697-4904-bba9-b5d78383ee54" providerId="AD"/>
  <p188:author id="{4C652CBD-65BA-63C0-1729-EA5C73EEE96D}" name="Kenneth Dieker" initials="KD" userId="3ca0d0bda5da81fd" providerId="Windows Live"/>
  <p188:author id="{FF3DB5BF-FAEA-E651-79D9-5DF340BE3065}" name="Sean Barclay" initials="SB" userId="S::sbarclay@tcpud.org::9a1b3e01-4e78-42cb-827b-84a7a801b303" providerId="AD"/>
  <p188:author id="{83BF57F2-5C43-5278-BD90-CFB7ACD2D4E7}" name="Cory Allison" initials="CA" userId="S::CAllison@tcpud.org::850fd84e-d506-455c-a297-6a80f2538c9e" providerId="AD"/>
  <p188:author id="{69FD50F9-65BD-FE4A-80DD-9CA697F8F645}" name="Kim Boyd" initials="KB" userId="S::KBoyd@tcpud.org::62b500a4-3c7e-41d7-aa29-677a017c44c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ean Barclay" initials="SB" lastIdx="16" clrIdx="0">
    <p:extLst>
      <p:ext uri="{19B8F6BF-5375-455C-9EA6-DF929625EA0E}">
        <p15:presenceInfo xmlns:p15="http://schemas.microsoft.com/office/powerpoint/2012/main" userId="S-1-5-21-4089856894-669192115-958475265-12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7030A0"/>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85863" autoAdjust="0"/>
  </p:normalViewPr>
  <p:slideViewPr>
    <p:cSldViewPr snapToGrid="0">
      <p:cViewPr varScale="1">
        <p:scale>
          <a:sx n="98" d="100"/>
          <a:sy n="98" d="100"/>
        </p:scale>
        <p:origin x="456" y="78"/>
      </p:cViewPr>
      <p:guideLst>
        <p:guide orient="horz" pos="2160"/>
        <p:guide pos="3840"/>
      </p:guideLst>
    </p:cSldViewPr>
  </p:slideViewPr>
  <p:notesTextViewPr>
    <p:cViewPr>
      <p:scale>
        <a:sx n="3" d="2"/>
        <a:sy n="3" d="2"/>
      </p:scale>
      <p:origin x="0" y="0"/>
    </p:cViewPr>
  </p:notesTextViewPr>
  <p:sorterViewPr>
    <p:cViewPr>
      <p:scale>
        <a:sx n="100" d="100"/>
        <a:sy n="100" d="100"/>
      </p:scale>
      <p:origin x="0" y="-4920"/>
    </p:cViewPr>
  </p:sorterViewPr>
  <p:notesViewPr>
    <p:cSldViewPr snapToGrid="0">
      <p:cViewPr varScale="1">
        <p:scale>
          <a:sx n="58" d="100"/>
          <a:sy n="58" d="100"/>
        </p:scale>
        <p:origin x="2448" y="4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192.168.100.81\DistrictData\District%20Working\Shared%20-%20Cross%20Department\Long-Term%20Financial%20Planning\07_Pro-Forma%20Worksheets\LTFP%20Model%20-%207-8-2022%20-%20TC&amp;MC%20Borrowing%20Only.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645867418034135E-2"/>
          <c:y val="5.8301956558573641E-2"/>
          <c:w val="0.9175940628135214"/>
          <c:h val="0.84579988030779429"/>
        </c:manualLayout>
      </c:layout>
      <c:barChart>
        <c:barDir val="col"/>
        <c:grouping val="clustered"/>
        <c:varyColors val="0"/>
        <c:ser>
          <c:idx val="0"/>
          <c:order val="0"/>
          <c:tx>
            <c:strRef>
              <c:f>'Graph Source 2'!$C$64</c:f>
              <c:strCache>
                <c:ptCount val="1"/>
                <c:pt idx="0">
                  <c:v>Annual Debt Service Payment</c:v>
                </c:pt>
              </c:strCache>
            </c:strRef>
          </c:tx>
          <c:spPr>
            <a:solidFill>
              <a:schemeClr val="accent2"/>
            </a:solidFill>
            <a:ln>
              <a:noFill/>
            </a:ln>
            <a:effectLst/>
          </c:spPr>
          <c:invertIfNegative val="0"/>
          <c:dLbls>
            <c:dLbl>
              <c:idx val="0"/>
              <c:tx>
                <c:rich>
                  <a:bodyPr/>
                  <a:lstStyle/>
                  <a:p>
                    <a:r>
                      <a:rPr lang="en-US"/>
                      <a:t>$1.4M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1B56-46A2-BDFA-6DEEF4EE4F18}"/>
                </c:ext>
              </c:extLst>
            </c:dLbl>
            <c:dLbl>
              <c:idx val="1"/>
              <c:tx>
                <c:rich>
                  <a:bodyPr/>
                  <a:lstStyle/>
                  <a:p>
                    <a:r>
                      <a:rPr lang="en-US"/>
                      <a:t>$1.4M</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B56-46A2-BDFA-6DEEF4EE4F18}"/>
                </c:ext>
              </c:extLst>
            </c:dLbl>
            <c:dLbl>
              <c:idx val="2"/>
              <c:tx>
                <c:rich>
                  <a:bodyPr/>
                  <a:lstStyle/>
                  <a:p>
                    <a:r>
                      <a:rPr lang="en-US"/>
                      <a:t>$1.4M</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1B56-46A2-BDFA-6DEEF4EE4F18}"/>
                </c:ext>
              </c:extLst>
            </c:dLbl>
            <c:dLbl>
              <c:idx val="3"/>
              <c:tx>
                <c:rich>
                  <a:bodyPr/>
                  <a:lstStyle/>
                  <a:p>
                    <a:r>
                      <a:rPr lang="en-US"/>
                      <a:t>$2.4M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B56-46A2-BDFA-6DEEF4EE4F18}"/>
                </c:ext>
              </c:extLst>
            </c:dLbl>
            <c:dLbl>
              <c:idx val="4"/>
              <c:tx>
                <c:rich>
                  <a:bodyPr/>
                  <a:lstStyle/>
                  <a:p>
                    <a:r>
                      <a:rPr lang="en-US"/>
                      <a:t>$2.4M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1B56-46A2-BDFA-6DEEF4EE4F18}"/>
                </c:ext>
              </c:extLst>
            </c:dLbl>
            <c:dLbl>
              <c:idx val="5"/>
              <c:tx>
                <c:rich>
                  <a:bodyPr/>
                  <a:lstStyle/>
                  <a:p>
                    <a:r>
                      <a:rPr lang="en-US"/>
                      <a:t>$2.4M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1B56-46A2-BDFA-6DEEF4EE4F18}"/>
                </c:ext>
              </c:extLst>
            </c:dLbl>
            <c:dLbl>
              <c:idx val="6"/>
              <c:tx>
                <c:rich>
                  <a:bodyPr/>
                  <a:lstStyle/>
                  <a:p>
                    <a:r>
                      <a:rPr lang="en-US"/>
                      <a:t>$3.5M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1B56-46A2-BDFA-6DEEF4EE4F18}"/>
                </c:ext>
              </c:extLst>
            </c:dLbl>
            <c:dLbl>
              <c:idx val="7"/>
              <c:tx>
                <c:rich>
                  <a:bodyPr/>
                  <a:lstStyle/>
                  <a:p>
                    <a:r>
                      <a:rPr lang="en-US"/>
                      <a:t>$3.5M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1B56-46A2-BDFA-6DEEF4EE4F18}"/>
                </c:ext>
              </c:extLst>
            </c:dLbl>
            <c:dLbl>
              <c:idx val="8"/>
              <c:tx>
                <c:rich>
                  <a:bodyPr/>
                  <a:lstStyle/>
                  <a:p>
                    <a:r>
                      <a:rPr lang="en-US"/>
                      <a:t>$3.5M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1B56-46A2-BDFA-6DEEF4EE4F18}"/>
                </c:ext>
              </c:extLst>
            </c:dLbl>
            <c:dLbl>
              <c:idx val="9"/>
              <c:tx>
                <c:rich>
                  <a:bodyPr/>
                  <a:lstStyle/>
                  <a:p>
                    <a:r>
                      <a:rPr lang="en-US"/>
                      <a:t>$3.5M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1B56-46A2-BDFA-6DEEF4EE4F18}"/>
                </c:ext>
              </c:extLst>
            </c:dLbl>
            <c:dLbl>
              <c:idx val="10"/>
              <c:tx>
                <c:rich>
                  <a:bodyPr/>
                  <a:lstStyle/>
                  <a:p>
                    <a:r>
                      <a:rPr lang="en-US"/>
                      <a:t>$3.5M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1B56-46A2-BDFA-6DEEF4EE4F18}"/>
                </c:ext>
              </c:extLst>
            </c:dLbl>
            <c:dLbl>
              <c:idx val="11"/>
              <c:tx>
                <c:rich>
                  <a:bodyPr/>
                  <a:lstStyle/>
                  <a:p>
                    <a:r>
                      <a:rPr lang="en-US"/>
                      <a:t>$3.5M</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1B56-46A2-BDFA-6DEEF4EE4F18}"/>
                </c:ext>
              </c:extLst>
            </c:dLbl>
            <c:numFmt formatCode="#,##0" sourceLinked="0"/>
            <c:spPr>
              <a:noFill/>
              <a:ln>
                <a:no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numRef>
              <c:f>'Graph Source 2'!$D$63:$O$63</c:f>
              <c:numCache>
                <c:formatCode>General</c:formatCode>
                <c:ptCount val="12"/>
                <c:pt idx="0">
                  <c:v>2025</c:v>
                </c:pt>
                <c:pt idx="1">
                  <c:v>2026</c:v>
                </c:pt>
                <c:pt idx="2">
                  <c:v>2027</c:v>
                </c:pt>
                <c:pt idx="3">
                  <c:v>2028</c:v>
                </c:pt>
                <c:pt idx="4">
                  <c:v>2029</c:v>
                </c:pt>
                <c:pt idx="5">
                  <c:v>2030</c:v>
                </c:pt>
                <c:pt idx="6">
                  <c:v>2031</c:v>
                </c:pt>
                <c:pt idx="7">
                  <c:v>2032</c:v>
                </c:pt>
                <c:pt idx="8">
                  <c:v>2033</c:v>
                </c:pt>
                <c:pt idx="9">
                  <c:v>2034</c:v>
                </c:pt>
                <c:pt idx="10">
                  <c:v>2035</c:v>
                </c:pt>
                <c:pt idx="11">
                  <c:v>2036</c:v>
                </c:pt>
              </c:numCache>
            </c:numRef>
          </c:cat>
          <c:val>
            <c:numRef>
              <c:f>'Graph Source 2'!$D$64:$O$64</c:f>
              <c:numCache>
                <c:formatCode>_("$"* #,##0_);_("$"* \(#,##0\);_("$"* "-"??_);_(@_)</c:formatCode>
                <c:ptCount val="12"/>
                <c:pt idx="0">
                  <c:v>1385202.6836607412</c:v>
                </c:pt>
                <c:pt idx="1">
                  <c:v>1385202.6836607412</c:v>
                </c:pt>
                <c:pt idx="2">
                  <c:v>1385202.6836607412</c:v>
                </c:pt>
                <c:pt idx="3">
                  <c:v>2448364.2156390818</c:v>
                </c:pt>
                <c:pt idx="4">
                  <c:v>2448364.2156390818</c:v>
                </c:pt>
                <c:pt idx="5">
                  <c:v>2448364.2156390818</c:v>
                </c:pt>
                <c:pt idx="6">
                  <c:v>3457021.4044573577</c:v>
                </c:pt>
                <c:pt idx="7">
                  <c:v>3457021.4044573577</c:v>
                </c:pt>
                <c:pt idx="8">
                  <c:v>3457021.4044573577</c:v>
                </c:pt>
                <c:pt idx="9">
                  <c:v>3457021.4044573577</c:v>
                </c:pt>
                <c:pt idx="10">
                  <c:v>3457021.4044573577</c:v>
                </c:pt>
                <c:pt idx="11">
                  <c:v>3457021.4044573577</c:v>
                </c:pt>
              </c:numCache>
            </c:numRef>
          </c:val>
          <c:extLst>
            <c:ext xmlns:c16="http://schemas.microsoft.com/office/drawing/2014/chart" uri="{C3380CC4-5D6E-409C-BE32-E72D297353CC}">
              <c16:uniqueId val="{00000000-518C-4CC8-827B-4A236D3F3ABF}"/>
            </c:ext>
          </c:extLst>
        </c:ser>
        <c:dLbls>
          <c:showLegendKey val="0"/>
          <c:showVal val="0"/>
          <c:showCatName val="0"/>
          <c:showSerName val="0"/>
          <c:showPercent val="0"/>
          <c:showBubbleSize val="0"/>
        </c:dLbls>
        <c:gapWidth val="39"/>
        <c:overlap val="-27"/>
        <c:axId val="926793824"/>
        <c:axId val="926774272"/>
      </c:barChart>
      <c:catAx>
        <c:axId val="92679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926774272"/>
        <c:crosses val="autoZero"/>
        <c:auto val="1"/>
        <c:lblAlgn val="ctr"/>
        <c:lblOffset val="100"/>
        <c:noMultiLvlLbl val="0"/>
      </c:catAx>
      <c:valAx>
        <c:axId val="926774272"/>
        <c:scaling>
          <c:orientation val="minMax"/>
          <c:max val="3500000"/>
        </c:scaling>
        <c:delete val="1"/>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crossAx val="926793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E8AF39-2952-4CC8-8804-8E9122B542D6}"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5FBE9017-AEB0-4103-AF49-9A698DBCDBB8}">
      <dgm:prSet phldrT="[Text]" custT="1"/>
      <dgm:spPr>
        <a:xfrm rot="10800000">
          <a:off x="0" y="711"/>
          <a:ext cx="6508865" cy="1529522"/>
        </a:xfrm>
        <a:solidFill>
          <a:srgbClr val="54585A"/>
        </a:solidFill>
        <a:ln w="25400" cap="flat" cmpd="sng" algn="ctr">
          <a:solidFill>
            <a:srgbClr val="FFFFFF">
              <a:hueOff val="0"/>
              <a:satOff val="0"/>
              <a:lumOff val="0"/>
              <a:alphaOff val="0"/>
            </a:srgbClr>
          </a:solidFill>
          <a:prstDash val="solid"/>
        </a:ln>
        <a:effectLst/>
      </dgm:spPr>
      <dgm:t>
        <a:bodyPr/>
        <a:lstStyle/>
        <a:p>
          <a:r>
            <a:rPr lang="en-US" sz="2800" b="1" dirty="0">
              <a:solidFill>
                <a:srgbClr val="FFFFFF"/>
              </a:solidFill>
              <a:latin typeface="Calibri"/>
              <a:ea typeface="+mn-ea"/>
              <a:cs typeface="+mn-cs"/>
            </a:rPr>
            <a:t>Revenue Requirement</a:t>
          </a:r>
        </a:p>
      </dgm:t>
    </dgm:pt>
    <dgm:pt modelId="{F359F8F8-06DF-4A5E-BDD9-24015724F101}" type="parTrans" cxnId="{2D51BAC6-565E-4465-BE8D-9FF8BA84F377}">
      <dgm:prSet/>
      <dgm:spPr/>
      <dgm:t>
        <a:bodyPr/>
        <a:lstStyle/>
        <a:p>
          <a:endParaRPr lang="en-US" sz="2000"/>
        </a:p>
      </dgm:t>
    </dgm:pt>
    <dgm:pt modelId="{80929A18-CA28-4A39-BDF1-FD7734519476}" type="sibTrans" cxnId="{2D51BAC6-565E-4465-BE8D-9FF8BA84F377}">
      <dgm:prSet/>
      <dgm:spPr/>
      <dgm:t>
        <a:bodyPr/>
        <a:lstStyle/>
        <a:p>
          <a:endParaRPr lang="en-US" sz="2000"/>
        </a:p>
      </dgm:t>
    </dgm:pt>
    <dgm:pt modelId="{C3BE243B-637C-4CA1-AB8B-8271682A8222}">
      <dgm:prSet phldrT="[Text]" custT="1"/>
      <dgm:spPr>
        <a:xfrm>
          <a:off x="0" y="537573"/>
          <a:ext cx="6508865" cy="457327"/>
        </a:xfrm>
        <a:solidFill>
          <a:srgbClr val="4298B5">
            <a:alpha val="90000"/>
            <a:tint val="40000"/>
            <a:hueOff val="0"/>
            <a:satOff val="0"/>
            <a:lumOff val="0"/>
            <a:alphaOff val="0"/>
          </a:srgbClr>
        </a:solidFill>
        <a:ln w="25400" cap="flat" cmpd="sng" algn="ctr">
          <a:solidFill>
            <a:srgbClr val="4298B5">
              <a:alpha val="90000"/>
              <a:tint val="40000"/>
              <a:hueOff val="0"/>
              <a:satOff val="0"/>
              <a:lumOff val="0"/>
              <a:alphaOff val="0"/>
            </a:srgbClr>
          </a:solidFill>
          <a:prstDash val="solid"/>
        </a:ln>
        <a:effectLst/>
      </dgm:spPr>
      <dgm:t>
        <a:bodyPr/>
        <a:lstStyle/>
        <a:p>
          <a:r>
            <a:rPr lang="en-US" sz="1400" i="1" dirty="0">
              <a:solidFill>
                <a:srgbClr val="000000"/>
              </a:solidFill>
              <a:latin typeface="Calibri"/>
              <a:ea typeface="+mn-ea"/>
              <a:cs typeface="+mn-cs"/>
            </a:rPr>
            <a:t>Compares the revenue of the utility to the expenses to evaluate the level of overall rates</a:t>
          </a:r>
          <a:endParaRPr lang="en-US" sz="1400" dirty="0">
            <a:solidFill>
              <a:srgbClr val="A8A99E">
                <a:hueOff val="0"/>
                <a:satOff val="0"/>
                <a:lumOff val="0"/>
                <a:alphaOff val="0"/>
              </a:srgbClr>
            </a:solidFill>
            <a:latin typeface="Calibri"/>
            <a:ea typeface="+mn-ea"/>
            <a:cs typeface="+mn-cs"/>
          </a:endParaRPr>
        </a:p>
      </dgm:t>
    </dgm:pt>
    <dgm:pt modelId="{70DA5753-D0B6-43EA-9E2E-CAB54CD6E7AA}" type="parTrans" cxnId="{8D6D8636-501C-4509-B500-94DEA33C825B}">
      <dgm:prSet/>
      <dgm:spPr/>
      <dgm:t>
        <a:bodyPr/>
        <a:lstStyle/>
        <a:p>
          <a:endParaRPr lang="en-US" sz="2000"/>
        </a:p>
      </dgm:t>
    </dgm:pt>
    <dgm:pt modelId="{6A30649E-CBA5-4E19-A52A-CB9CAA1BCCE2}" type="sibTrans" cxnId="{8D6D8636-501C-4509-B500-94DEA33C825B}">
      <dgm:prSet/>
      <dgm:spPr/>
      <dgm:t>
        <a:bodyPr/>
        <a:lstStyle/>
        <a:p>
          <a:endParaRPr lang="en-US" sz="2000"/>
        </a:p>
      </dgm:t>
    </dgm:pt>
    <dgm:pt modelId="{383A3B90-BF91-4A5B-80B4-A458A1D8C7A0}">
      <dgm:prSet phldrT="[Text]" custT="1"/>
      <dgm:spPr>
        <a:xfrm rot="10800000">
          <a:off x="0" y="1515316"/>
          <a:ext cx="6508865" cy="1529522"/>
        </a:xfrm>
        <a:solidFill>
          <a:srgbClr val="4298B5">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sz="2800" b="1" dirty="0">
              <a:solidFill>
                <a:srgbClr val="FFFFFF"/>
              </a:solidFill>
              <a:latin typeface="Calibri"/>
              <a:ea typeface="+mn-ea"/>
              <a:cs typeface="+mn-cs"/>
            </a:rPr>
            <a:t>Cost of Service</a:t>
          </a:r>
        </a:p>
      </dgm:t>
    </dgm:pt>
    <dgm:pt modelId="{19F324FA-236D-4317-8695-CC435D104223}" type="parTrans" cxnId="{1F3D7D07-8ABB-457D-8939-D28AD1ED7C71}">
      <dgm:prSet/>
      <dgm:spPr/>
      <dgm:t>
        <a:bodyPr/>
        <a:lstStyle/>
        <a:p>
          <a:endParaRPr lang="en-US" sz="2000"/>
        </a:p>
      </dgm:t>
    </dgm:pt>
    <dgm:pt modelId="{17D357EC-4713-4B17-98BA-B374172A0CF4}" type="sibTrans" cxnId="{1F3D7D07-8ABB-457D-8939-D28AD1ED7C71}">
      <dgm:prSet/>
      <dgm:spPr/>
      <dgm:t>
        <a:bodyPr/>
        <a:lstStyle/>
        <a:p>
          <a:endParaRPr lang="en-US" sz="2000"/>
        </a:p>
      </dgm:t>
    </dgm:pt>
    <dgm:pt modelId="{FE8B1791-A0D1-49C2-9052-AF54D8AAA2A5}">
      <dgm:prSet phldrT="[Text]" custT="1"/>
      <dgm:spPr>
        <a:xfrm>
          <a:off x="0" y="2052178"/>
          <a:ext cx="6508865" cy="457327"/>
        </a:xfrm>
        <a:solidFill>
          <a:srgbClr val="4298B5">
            <a:alpha val="90000"/>
            <a:tint val="40000"/>
            <a:hueOff val="0"/>
            <a:satOff val="0"/>
            <a:lumOff val="0"/>
            <a:alphaOff val="0"/>
          </a:srgbClr>
        </a:solidFill>
        <a:ln w="25400" cap="flat" cmpd="sng" algn="ctr">
          <a:solidFill>
            <a:srgbClr val="4298B5">
              <a:alpha val="90000"/>
              <a:tint val="40000"/>
              <a:hueOff val="0"/>
              <a:satOff val="0"/>
              <a:lumOff val="0"/>
              <a:alphaOff val="0"/>
            </a:srgbClr>
          </a:solidFill>
          <a:prstDash val="solid"/>
        </a:ln>
        <a:effectLst/>
      </dgm:spPr>
      <dgm:t>
        <a:bodyPr/>
        <a:lstStyle/>
        <a:p>
          <a:r>
            <a:rPr lang="en-US" sz="1400" i="1" dirty="0">
              <a:solidFill>
                <a:srgbClr val="000000"/>
              </a:solidFill>
              <a:latin typeface="Calibri"/>
              <a:ea typeface="+mn-ea"/>
              <a:cs typeface="+mn-cs"/>
            </a:rPr>
            <a:t>Proportionally distributes the revenue requirement (costs) between the customer classes of service</a:t>
          </a:r>
          <a:endParaRPr lang="en-US" sz="1400" dirty="0">
            <a:solidFill>
              <a:srgbClr val="A8A99E">
                <a:hueOff val="0"/>
                <a:satOff val="0"/>
                <a:lumOff val="0"/>
                <a:alphaOff val="0"/>
              </a:srgbClr>
            </a:solidFill>
            <a:latin typeface="Calibri"/>
            <a:ea typeface="+mn-ea"/>
            <a:cs typeface="+mn-cs"/>
          </a:endParaRPr>
        </a:p>
      </dgm:t>
    </dgm:pt>
    <dgm:pt modelId="{276D3FC8-0205-4711-907F-0AFCEF4F44F9}" type="parTrans" cxnId="{0086B339-7601-4645-A388-D66B08013767}">
      <dgm:prSet/>
      <dgm:spPr/>
      <dgm:t>
        <a:bodyPr/>
        <a:lstStyle/>
        <a:p>
          <a:endParaRPr lang="en-US" sz="2000"/>
        </a:p>
      </dgm:t>
    </dgm:pt>
    <dgm:pt modelId="{2E9B61D3-7603-4B48-99E4-A7BEA60E8F3A}" type="sibTrans" cxnId="{0086B339-7601-4645-A388-D66B08013767}">
      <dgm:prSet/>
      <dgm:spPr/>
      <dgm:t>
        <a:bodyPr/>
        <a:lstStyle/>
        <a:p>
          <a:endParaRPr lang="en-US" sz="2000"/>
        </a:p>
      </dgm:t>
    </dgm:pt>
    <dgm:pt modelId="{84BE75B1-0718-459E-BBA2-17270A917EBD}">
      <dgm:prSet phldrT="[Text]" custT="1"/>
      <dgm:spPr>
        <a:xfrm>
          <a:off x="0" y="3029920"/>
          <a:ext cx="6508865" cy="994487"/>
        </a:xfrm>
        <a:solidFill>
          <a:srgbClr val="C8102E"/>
        </a:solidFill>
        <a:ln w="25400" cap="flat" cmpd="sng" algn="ctr">
          <a:solidFill>
            <a:srgbClr val="FFFFFF">
              <a:hueOff val="0"/>
              <a:satOff val="0"/>
              <a:lumOff val="0"/>
              <a:alphaOff val="0"/>
            </a:srgbClr>
          </a:solidFill>
          <a:prstDash val="solid"/>
        </a:ln>
        <a:effectLst/>
      </dgm:spPr>
      <dgm:t>
        <a:bodyPr/>
        <a:lstStyle/>
        <a:p>
          <a:r>
            <a:rPr lang="en-US" sz="2800" b="1" dirty="0">
              <a:solidFill>
                <a:srgbClr val="FFFFFF"/>
              </a:solidFill>
              <a:latin typeface="Calibri"/>
              <a:ea typeface="+mn-ea"/>
              <a:cs typeface="+mn-cs"/>
            </a:rPr>
            <a:t>Rate Design</a:t>
          </a:r>
        </a:p>
      </dgm:t>
    </dgm:pt>
    <dgm:pt modelId="{412BF49F-EAE2-4DE0-91F0-89232F594701}" type="parTrans" cxnId="{10468573-B4AC-4000-9484-AD8BE6EB0797}">
      <dgm:prSet/>
      <dgm:spPr/>
      <dgm:t>
        <a:bodyPr/>
        <a:lstStyle/>
        <a:p>
          <a:endParaRPr lang="en-US" sz="2000"/>
        </a:p>
      </dgm:t>
    </dgm:pt>
    <dgm:pt modelId="{2F3D3D69-AB34-4799-8C56-8249D134C56B}" type="sibTrans" cxnId="{10468573-B4AC-4000-9484-AD8BE6EB0797}">
      <dgm:prSet/>
      <dgm:spPr/>
      <dgm:t>
        <a:bodyPr/>
        <a:lstStyle/>
        <a:p>
          <a:endParaRPr lang="en-US" sz="2000"/>
        </a:p>
      </dgm:t>
    </dgm:pt>
    <dgm:pt modelId="{0FB02CD9-98ED-447C-AD71-ED2FA039A6A8}">
      <dgm:prSet phldrT="[Text]" custT="1"/>
      <dgm:spPr>
        <a:xfrm>
          <a:off x="0" y="3547054"/>
          <a:ext cx="6508865" cy="457464"/>
        </a:xfrm>
        <a:solidFill>
          <a:srgbClr val="4298B5">
            <a:alpha val="90000"/>
            <a:tint val="40000"/>
            <a:hueOff val="0"/>
            <a:satOff val="0"/>
            <a:lumOff val="0"/>
            <a:alphaOff val="0"/>
          </a:srgbClr>
        </a:solidFill>
        <a:ln w="25400" cap="flat" cmpd="sng" algn="ctr">
          <a:solidFill>
            <a:srgbClr val="4298B5">
              <a:alpha val="90000"/>
              <a:tint val="40000"/>
              <a:hueOff val="0"/>
              <a:satOff val="0"/>
              <a:lumOff val="0"/>
              <a:alphaOff val="0"/>
            </a:srgbClr>
          </a:solidFill>
          <a:prstDash val="solid"/>
        </a:ln>
        <a:effectLst/>
      </dgm:spPr>
      <dgm:t>
        <a:bodyPr/>
        <a:lstStyle/>
        <a:p>
          <a:r>
            <a:rPr lang="en-US" sz="1400" i="1" dirty="0">
              <a:solidFill>
                <a:srgbClr val="000000"/>
              </a:solidFill>
              <a:latin typeface="Calibri"/>
              <a:ea typeface="+mn-ea"/>
              <a:cs typeface="+mn-cs"/>
            </a:rPr>
            <a:t>Design rates for each class of service based on cost of service and revenue needs of the utility, while incorporating other rate design goals and objectives</a:t>
          </a:r>
          <a:endParaRPr lang="en-US" sz="1400" dirty="0">
            <a:solidFill>
              <a:srgbClr val="A8A99E">
                <a:hueOff val="0"/>
                <a:satOff val="0"/>
                <a:lumOff val="0"/>
                <a:alphaOff val="0"/>
              </a:srgbClr>
            </a:solidFill>
            <a:latin typeface="Calibri"/>
            <a:ea typeface="+mn-ea"/>
            <a:cs typeface="+mn-cs"/>
          </a:endParaRPr>
        </a:p>
      </dgm:t>
    </dgm:pt>
    <dgm:pt modelId="{DFB13433-89E2-42ED-859B-E492A67CEA57}" type="parTrans" cxnId="{19844411-7599-45CC-87E6-88A8E233D918}">
      <dgm:prSet/>
      <dgm:spPr/>
      <dgm:t>
        <a:bodyPr/>
        <a:lstStyle/>
        <a:p>
          <a:endParaRPr lang="en-US" sz="2000"/>
        </a:p>
      </dgm:t>
    </dgm:pt>
    <dgm:pt modelId="{9E6E0382-F1F1-489E-A5AF-6D972CDE88F8}" type="sibTrans" cxnId="{19844411-7599-45CC-87E6-88A8E233D918}">
      <dgm:prSet/>
      <dgm:spPr/>
      <dgm:t>
        <a:bodyPr/>
        <a:lstStyle/>
        <a:p>
          <a:endParaRPr lang="en-US" sz="2000"/>
        </a:p>
      </dgm:t>
    </dgm:pt>
    <dgm:pt modelId="{506F049F-9C98-4889-8542-FFEE5AB849CD}" type="pres">
      <dgm:prSet presAssocID="{FDE8AF39-2952-4CC8-8804-8E9122B542D6}" presName="Name0" presStyleCnt="0">
        <dgm:presLayoutVars>
          <dgm:dir/>
          <dgm:animLvl val="lvl"/>
          <dgm:resizeHandles val="exact"/>
        </dgm:presLayoutVars>
      </dgm:prSet>
      <dgm:spPr/>
    </dgm:pt>
    <dgm:pt modelId="{CC400919-5B7E-4B66-83C6-773A8BC4768B}" type="pres">
      <dgm:prSet presAssocID="{84BE75B1-0718-459E-BBA2-17270A917EBD}" presName="boxAndChildren" presStyleCnt="0"/>
      <dgm:spPr/>
    </dgm:pt>
    <dgm:pt modelId="{E6F72CCC-72BE-4FBC-BF05-D8A423B37433}" type="pres">
      <dgm:prSet presAssocID="{84BE75B1-0718-459E-BBA2-17270A917EBD}" presName="parentTextBox" presStyleLbl="node1" presStyleIdx="0" presStyleCnt="3"/>
      <dgm:spPr>
        <a:prstGeom prst="rect">
          <a:avLst/>
        </a:prstGeom>
      </dgm:spPr>
    </dgm:pt>
    <dgm:pt modelId="{1C563FEF-A211-496A-B635-E5620EC59201}" type="pres">
      <dgm:prSet presAssocID="{84BE75B1-0718-459E-BBA2-17270A917EBD}" presName="entireBox" presStyleLbl="node1" presStyleIdx="0" presStyleCnt="3"/>
      <dgm:spPr/>
    </dgm:pt>
    <dgm:pt modelId="{D2BC1DEF-307D-435C-A72F-8154AFD6060C}" type="pres">
      <dgm:prSet presAssocID="{84BE75B1-0718-459E-BBA2-17270A917EBD}" presName="descendantBox" presStyleCnt="0"/>
      <dgm:spPr/>
    </dgm:pt>
    <dgm:pt modelId="{F9B8BCA8-5E06-4C09-8D25-E5FFDB5FD403}" type="pres">
      <dgm:prSet presAssocID="{0FB02CD9-98ED-447C-AD71-ED2FA039A6A8}" presName="childTextBox" presStyleLbl="fgAccFollowNode1" presStyleIdx="0" presStyleCnt="3" custScaleX="99854" custScaleY="122761">
        <dgm:presLayoutVars>
          <dgm:bulletEnabled val="1"/>
        </dgm:presLayoutVars>
      </dgm:prSet>
      <dgm:spPr>
        <a:prstGeom prst="rect">
          <a:avLst/>
        </a:prstGeom>
      </dgm:spPr>
    </dgm:pt>
    <dgm:pt modelId="{257F2134-7A23-4712-97C9-DD3EDDB2DB34}" type="pres">
      <dgm:prSet presAssocID="{17D357EC-4713-4B17-98BA-B374172A0CF4}" presName="sp" presStyleCnt="0"/>
      <dgm:spPr/>
    </dgm:pt>
    <dgm:pt modelId="{8E14E88B-B1C1-455E-9FCB-3A0809479E36}" type="pres">
      <dgm:prSet presAssocID="{383A3B90-BF91-4A5B-80B4-A458A1D8C7A0}" presName="arrowAndChildren" presStyleCnt="0"/>
      <dgm:spPr/>
    </dgm:pt>
    <dgm:pt modelId="{79EA1CFA-9C57-46E9-9932-B310FEB488C5}" type="pres">
      <dgm:prSet presAssocID="{383A3B90-BF91-4A5B-80B4-A458A1D8C7A0}" presName="parentTextArrow" presStyleLbl="node1" presStyleIdx="0" presStyleCnt="3"/>
      <dgm:spPr>
        <a:prstGeom prst="upArrowCallout">
          <a:avLst/>
        </a:prstGeom>
      </dgm:spPr>
    </dgm:pt>
    <dgm:pt modelId="{B8F198EF-9CB5-4CDE-8F0A-C74746B29B27}" type="pres">
      <dgm:prSet presAssocID="{383A3B90-BF91-4A5B-80B4-A458A1D8C7A0}" presName="arrow" presStyleLbl="node1" presStyleIdx="1" presStyleCnt="3"/>
      <dgm:spPr/>
    </dgm:pt>
    <dgm:pt modelId="{CEB066A3-E692-4157-8433-A55312F179AA}" type="pres">
      <dgm:prSet presAssocID="{383A3B90-BF91-4A5B-80B4-A458A1D8C7A0}" presName="descendantArrow" presStyleCnt="0"/>
      <dgm:spPr/>
    </dgm:pt>
    <dgm:pt modelId="{2253ED64-4CA1-47CB-B49F-4936771C42AE}" type="pres">
      <dgm:prSet presAssocID="{FE8B1791-A0D1-49C2-9052-AF54D8AAA2A5}" presName="childTextArrow" presStyleLbl="fgAccFollowNode1" presStyleIdx="1" presStyleCnt="3">
        <dgm:presLayoutVars>
          <dgm:bulletEnabled val="1"/>
        </dgm:presLayoutVars>
      </dgm:prSet>
      <dgm:spPr>
        <a:prstGeom prst="rect">
          <a:avLst/>
        </a:prstGeom>
      </dgm:spPr>
    </dgm:pt>
    <dgm:pt modelId="{B62F7655-7798-47B0-A44F-70087203BD99}" type="pres">
      <dgm:prSet presAssocID="{80929A18-CA28-4A39-BDF1-FD7734519476}" presName="sp" presStyleCnt="0"/>
      <dgm:spPr/>
    </dgm:pt>
    <dgm:pt modelId="{B5F8D4F8-C175-48AF-B96B-B828363CEFD0}" type="pres">
      <dgm:prSet presAssocID="{5FBE9017-AEB0-4103-AF49-9A698DBCDBB8}" presName="arrowAndChildren" presStyleCnt="0"/>
      <dgm:spPr/>
    </dgm:pt>
    <dgm:pt modelId="{1B35F330-1BBC-413B-BF79-C4F906C61AD3}" type="pres">
      <dgm:prSet presAssocID="{5FBE9017-AEB0-4103-AF49-9A698DBCDBB8}" presName="parentTextArrow" presStyleLbl="node1" presStyleIdx="1" presStyleCnt="3"/>
      <dgm:spPr>
        <a:prstGeom prst="upArrowCallout">
          <a:avLst/>
        </a:prstGeom>
      </dgm:spPr>
    </dgm:pt>
    <dgm:pt modelId="{86793009-1944-45EE-8215-92926535290D}" type="pres">
      <dgm:prSet presAssocID="{5FBE9017-AEB0-4103-AF49-9A698DBCDBB8}" presName="arrow" presStyleLbl="node1" presStyleIdx="2" presStyleCnt="3" custLinFactNeighborX="1709" custLinFactNeighborY="-9127"/>
      <dgm:spPr/>
    </dgm:pt>
    <dgm:pt modelId="{B732D0FC-16B3-4CB7-A591-C18078A80BCB}" type="pres">
      <dgm:prSet presAssocID="{5FBE9017-AEB0-4103-AF49-9A698DBCDBB8}" presName="descendantArrow" presStyleCnt="0"/>
      <dgm:spPr/>
    </dgm:pt>
    <dgm:pt modelId="{F4093D7C-20D3-42F5-B0A3-3C67A60EE84F}" type="pres">
      <dgm:prSet presAssocID="{C3BE243B-637C-4CA1-AB8B-8271682A8222}" presName="childTextArrow" presStyleLbl="fgAccFollowNode1" presStyleIdx="2" presStyleCnt="3">
        <dgm:presLayoutVars>
          <dgm:bulletEnabled val="1"/>
        </dgm:presLayoutVars>
      </dgm:prSet>
      <dgm:spPr>
        <a:prstGeom prst="rect">
          <a:avLst/>
        </a:prstGeom>
      </dgm:spPr>
    </dgm:pt>
  </dgm:ptLst>
  <dgm:cxnLst>
    <dgm:cxn modelId="{EFC4C501-3A8F-4F27-9BB2-49638CB200B8}" type="presOf" srcId="{84BE75B1-0718-459E-BBA2-17270A917EBD}" destId="{1C563FEF-A211-496A-B635-E5620EC59201}" srcOrd="1" destOrd="0" presId="urn:microsoft.com/office/officeart/2005/8/layout/process4"/>
    <dgm:cxn modelId="{1F3D7D07-8ABB-457D-8939-D28AD1ED7C71}" srcId="{FDE8AF39-2952-4CC8-8804-8E9122B542D6}" destId="{383A3B90-BF91-4A5B-80B4-A458A1D8C7A0}" srcOrd="1" destOrd="0" parTransId="{19F324FA-236D-4317-8695-CC435D104223}" sibTransId="{17D357EC-4713-4B17-98BA-B374172A0CF4}"/>
    <dgm:cxn modelId="{19844411-7599-45CC-87E6-88A8E233D918}" srcId="{84BE75B1-0718-459E-BBA2-17270A917EBD}" destId="{0FB02CD9-98ED-447C-AD71-ED2FA039A6A8}" srcOrd="0" destOrd="0" parTransId="{DFB13433-89E2-42ED-859B-E492A67CEA57}" sibTransId="{9E6E0382-F1F1-489E-A5AF-6D972CDE88F8}"/>
    <dgm:cxn modelId="{C03CE421-E9C9-4728-B0EB-0F13C065A93F}" type="presOf" srcId="{383A3B90-BF91-4A5B-80B4-A458A1D8C7A0}" destId="{B8F198EF-9CB5-4CDE-8F0A-C74746B29B27}" srcOrd="1" destOrd="0" presId="urn:microsoft.com/office/officeart/2005/8/layout/process4"/>
    <dgm:cxn modelId="{0F6D4E23-E506-4A89-AE01-CEB804C26F71}" type="presOf" srcId="{5FBE9017-AEB0-4103-AF49-9A698DBCDBB8}" destId="{86793009-1944-45EE-8215-92926535290D}" srcOrd="1" destOrd="0" presId="urn:microsoft.com/office/officeart/2005/8/layout/process4"/>
    <dgm:cxn modelId="{8D6D8636-501C-4509-B500-94DEA33C825B}" srcId="{5FBE9017-AEB0-4103-AF49-9A698DBCDBB8}" destId="{C3BE243B-637C-4CA1-AB8B-8271682A8222}" srcOrd="0" destOrd="0" parTransId="{70DA5753-D0B6-43EA-9E2E-CAB54CD6E7AA}" sibTransId="{6A30649E-CBA5-4E19-A52A-CB9CAA1BCCE2}"/>
    <dgm:cxn modelId="{0086B339-7601-4645-A388-D66B08013767}" srcId="{383A3B90-BF91-4A5B-80B4-A458A1D8C7A0}" destId="{FE8B1791-A0D1-49C2-9052-AF54D8AAA2A5}" srcOrd="0" destOrd="0" parTransId="{276D3FC8-0205-4711-907F-0AFCEF4F44F9}" sibTransId="{2E9B61D3-7603-4B48-99E4-A7BEA60E8F3A}"/>
    <dgm:cxn modelId="{025EE044-A7A4-4354-9025-90A4F332E472}" type="presOf" srcId="{FE8B1791-A0D1-49C2-9052-AF54D8AAA2A5}" destId="{2253ED64-4CA1-47CB-B49F-4936771C42AE}" srcOrd="0" destOrd="0" presId="urn:microsoft.com/office/officeart/2005/8/layout/process4"/>
    <dgm:cxn modelId="{473A7D6B-2377-45BE-9B54-82C3306DE50C}" type="presOf" srcId="{0FB02CD9-98ED-447C-AD71-ED2FA039A6A8}" destId="{F9B8BCA8-5E06-4C09-8D25-E5FFDB5FD403}" srcOrd="0" destOrd="0" presId="urn:microsoft.com/office/officeart/2005/8/layout/process4"/>
    <dgm:cxn modelId="{10468573-B4AC-4000-9484-AD8BE6EB0797}" srcId="{FDE8AF39-2952-4CC8-8804-8E9122B542D6}" destId="{84BE75B1-0718-459E-BBA2-17270A917EBD}" srcOrd="2" destOrd="0" parTransId="{412BF49F-EAE2-4DE0-91F0-89232F594701}" sibTransId="{2F3D3D69-AB34-4799-8C56-8249D134C56B}"/>
    <dgm:cxn modelId="{F0C24796-0B5B-4C35-8739-BCF2920CFB06}" type="presOf" srcId="{FDE8AF39-2952-4CC8-8804-8E9122B542D6}" destId="{506F049F-9C98-4889-8542-FFEE5AB849CD}" srcOrd="0" destOrd="0" presId="urn:microsoft.com/office/officeart/2005/8/layout/process4"/>
    <dgm:cxn modelId="{FDB20FA4-8879-4C7C-9843-F3279915905E}" type="presOf" srcId="{84BE75B1-0718-459E-BBA2-17270A917EBD}" destId="{E6F72CCC-72BE-4FBC-BF05-D8A423B37433}" srcOrd="0" destOrd="0" presId="urn:microsoft.com/office/officeart/2005/8/layout/process4"/>
    <dgm:cxn modelId="{4BCF79A8-4655-4A6C-BD23-AAA4710EB1A7}" type="presOf" srcId="{383A3B90-BF91-4A5B-80B4-A458A1D8C7A0}" destId="{79EA1CFA-9C57-46E9-9932-B310FEB488C5}" srcOrd="0" destOrd="0" presId="urn:microsoft.com/office/officeart/2005/8/layout/process4"/>
    <dgm:cxn modelId="{2D51BAC6-565E-4465-BE8D-9FF8BA84F377}" srcId="{FDE8AF39-2952-4CC8-8804-8E9122B542D6}" destId="{5FBE9017-AEB0-4103-AF49-9A698DBCDBB8}" srcOrd="0" destOrd="0" parTransId="{F359F8F8-06DF-4A5E-BDD9-24015724F101}" sibTransId="{80929A18-CA28-4A39-BDF1-FD7734519476}"/>
    <dgm:cxn modelId="{62DEB4EA-E51C-4D45-9E1C-77764C72DBA9}" type="presOf" srcId="{5FBE9017-AEB0-4103-AF49-9A698DBCDBB8}" destId="{1B35F330-1BBC-413B-BF79-C4F906C61AD3}" srcOrd="0" destOrd="0" presId="urn:microsoft.com/office/officeart/2005/8/layout/process4"/>
    <dgm:cxn modelId="{C78DAFEC-CB3D-4310-B017-E49FF33607C3}" type="presOf" srcId="{C3BE243B-637C-4CA1-AB8B-8271682A8222}" destId="{F4093D7C-20D3-42F5-B0A3-3C67A60EE84F}" srcOrd="0" destOrd="0" presId="urn:microsoft.com/office/officeart/2005/8/layout/process4"/>
    <dgm:cxn modelId="{F8769CD7-6964-47D7-8BDB-41A88C4FCF2E}" type="presParOf" srcId="{506F049F-9C98-4889-8542-FFEE5AB849CD}" destId="{CC400919-5B7E-4B66-83C6-773A8BC4768B}" srcOrd="0" destOrd="0" presId="urn:microsoft.com/office/officeart/2005/8/layout/process4"/>
    <dgm:cxn modelId="{0A147C90-2829-4A9B-A189-300D49657958}" type="presParOf" srcId="{CC400919-5B7E-4B66-83C6-773A8BC4768B}" destId="{E6F72CCC-72BE-4FBC-BF05-D8A423B37433}" srcOrd="0" destOrd="0" presId="urn:microsoft.com/office/officeart/2005/8/layout/process4"/>
    <dgm:cxn modelId="{EF287D96-ED0A-4C43-8C37-117B8315A0C5}" type="presParOf" srcId="{CC400919-5B7E-4B66-83C6-773A8BC4768B}" destId="{1C563FEF-A211-496A-B635-E5620EC59201}" srcOrd="1" destOrd="0" presId="urn:microsoft.com/office/officeart/2005/8/layout/process4"/>
    <dgm:cxn modelId="{2DC28000-6607-41C4-888C-ED9DD2E81FE0}" type="presParOf" srcId="{CC400919-5B7E-4B66-83C6-773A8BC4768B}" destId="{D2BC1DEF-307D-435C-A72F-8154AFD6060C}" srcOrd="2" destOrd="0" presId="urn:microsoft.com/office/officeart/2005/8/layout/process4"/>
    <dgm:cxn modelId="{F5F5E955-4311-4525-BC0E-B4BB75F29B88}" type="presParOf" srcId="{D2BC1DEF-307D-435C-A72F-8154AFD6060C}" destId="{F9B8BCA8-5E06-4C09-8D25-E5FFDB5FD403}" srcOrd="0" destOrd="0" presId="urn:microsoft.com/office/officeart/2005/8/layout/process4"/>
    <dgm:cxn modelId="{481A5716-978C-4DD9-B902-EA786DBF51AE}" type="presParOf" srcId="{506F049F-9C98-4889-8542-FFEE5AB849CD}" destId="{257F2134-7A23-4712-97C9-DD3EDDB2DB34}" srcOrd="1" destOrd="0" presId="urn:microsoft.com/office/officeart/2005/8/layout/process4"/>
    <dgm:cxn modelId="{81754762-B8CE-4EFE-8351-4C09ED6751A4}" type="presParOf" srcId="{506F049F-9C98-4889-8542-FFEE5AB849CD}" destId="{8E14E88B-B1C1-455E-9FCB-3A0809479E36}" srcOrd="2" destOrd="0" presId="urn:microsoft.com/office/officeart/2005/8/layout/process4"/>
    <dgm:cxn modelId="{85E9E55B-15C7-4C05-A6BF-02587D166808}" type="presParOf" srcId="{8E14E88B-B1C1-455E-9FCB-3A0809479E36}" destId="{79EA1CFA-9C57-46E9-9932-B310FEB488C5}" srcOrd="0" destOrd="0" presId="urn:microsoft.com/office/officeart/2005/8/layout/process4"/>
    <dgm:cxn modelId="{6DCD6700-8DA2-4305-83F2-A75B318A633D}" type="presParOf" srcId="{8E14E88B-B1C1-455E-9FCB-3A0809479E36}" destId="{B8F198EF-9CB5-4CDE-8F0A-C74746B29B27}" srcOrd="1" destOrd="0" presId="urn:microsoft.com/office/officeart/2005/8/layout/process4"/>
    <dgm:cxn modelId="{350A413F-00A7-43A6-B59C-64B222704D82}" type="presParOf" srcId="{8E14E88B-B1C1-455E-9FCB-3A0809479E36}" destId="{CEB066A3-E692-4157-8433-A55312F179AA}" srcOrd="2" destOrd="0" presId="urn:microsoft.com/office/officeart/2005/8/layout/process4"/>
    <dgm:cxn modelId="{B9BC222E-6C16-4A18-9637-64EA0A933979}" type="presParOf" srcId="{CEB066A3-E692-4157-8433-A55312F179AA}" destId="{2253ED64-4CA1-47CB-B49F-4936771C42AE}" srcOrd="0" destOrd="0" presId="urn:microsoft.com/office/officeart/2005/8/layout/process4"/>
    <dgm:cxn modelId="{0E417F32-93A6-44DD-914B-077560914545}" type="presParOf" srcId="{506F049F-9C98-4889-8542-FFEE5AB849CD}" destId="{B62F7655-7798-47B0-A44F-70087203BD99}" srcOrd="3" destOrd="0" presId="urn:microsoft.com/office/officeart/2005/8/layout/process4"/>
    <dgm:cxn modelId="{05CF770B-B2A2-4B38-96A0-0B6B13FB9C2A}" type="presParOf" srcId="{506F049F-9C98-4889-8542-FFEE5AB849CD}" destId="{B5F8D4F8-C175-48AF-B96B-B828363CEFD0}" srcOrd="4" destOrd="0" presId="urn:microsoft.com/office/officeart/2005/8/layout/process4"/>
    <dgm:cxn modelId="{D14264F8-8006-451F-B56F-9872C6D80986}" type="presParOf" srcId="{B5F8D4F8-C175-48AF-B96B-B828363CEFD0}" destId="{1B35F330-1BBC-413B-BF79-C4F906C61AD3}" srcOrd="0" destOrd="0" presId="urn:microsoft.com/office/officeart/2005/8/layout/process4"/>
    <dgm:cxn modelId="{41E0CC9C-1251-473C-98EF-1A68715FF758}" type="presParOf" srcId="{B5F8D4F8-C175-48AF-B96B-B828363CEFD0}" destId="{86793009-1944-45EE-8215-92926535290D}" srcOrd="1" destOrd="0" presId="urn:microsoft.com/office/officeart/2005/8/layout/process4"/>
    <dgm:cxn modelId="{41DD51E3-426B-4FAD-A255-A21569D2A87B}" type="presParOf" srcId="{B5F8D4F8-C175-48AF-B96B-B828363CEFD0}" destId="{B732D0FC-16B3-4CB7-A591-C18078A80BCB}" srcOrd="2" destOrd="0" presId="urn:microsoft.com/office/officeart/2005/8/layout/process4"/>
    <dgm:cxn modelId="{1D83D3E2-7BC9-4432-96F0-92A951D4556C}" type="presParOf" srcId="{B732D0FC-16B3-4CB7-A591-C18078A80BCB}" destId="{F4093D7C-20D3-42F5-B0A3-3C67A60EE84F}"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563FEF-A211-496A-B635-E5620EC59201}">
      <dsp:nvSpPr>
        <dsp:cNvPr id="0" name=""/>
        <dsp:cNvSpPr/>
      </dsp:nvSpPr>
      <dsp:spPr>
        <a:xfrm>
          <a:off x="0" y="3291541"/>
          <a:ext cx="5410200" cy="1080375"/>
        </a:xfrm>
        <a:prstGeom prst="rect">
          <a:avLst/>
        </a:prstGeom>
        <a:solidFill>
          <a:srgbClr val="C8102E"/>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rgbClr val="FFFFFF"/>
              </a:solidFill>
              <a:latin typeface="Calibri"/>
              <a:ea typeface="+mn-ea"/>
              <a:cs typeface="+mn-cs"/>
            </a:rPr>
            <a:t>Rate Design</a:t>
          </a:r>
        </a:p>
      </dsp:txBody>
      <dsp:txXfrm>
        <a:off x="0" y="3291541"/>
        <a:ext cx="5410200" cy="583402"/>
      </dsp:txXfrm>
    </dsp:sp>
    <dsp:sp modelId="{F9B8BCA8-5E06-4C09-8D25-E5FFDB5FD403}">
      <dsp:nvSpPr>
        <dsp:cNvPr id="0" name=""/>
        <dsp:cNvSpPr/>
      </dsp:nvSpPr>
      <dsp:spPr>
        <a:xfrm>
          <a:off x="3949" y="3796778"/>
          <a:ext cx="5402301" cy="610088"/>
        </a:xfrm>
        <a:prstGeom prst="rect">
          <a:avLst/>
        </a:prstGeom>
        <a:solidFill>
          <a:srgbClr val="4298B5">
            <a:alpha val="90000"/>
            <a:tint val="40000"/>
            <a:hueOff val="0"/>
            <a:satOff val="0"/>
            <a:lumOff val="0"/>
            <a:alphaOff val="0"/>
          </a:srgbClr>
        </a:solidFill>
        <a:ln w="25400" cap="flat" cmpd="sng" algn="ctr">
          <a:solidFill>
            <a:srgbClr val="4298B5">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solidFill>
                <a:srgbClr val="000000"/>
              </a:solidFill>
              <a:latin typeface="Calibri"/>
              <a:ea typeface="+mn-ea"/>
              <a:cs typeface="+mn-cs"/>
            </a:rPr>
            <a:t>Design rates for each class of service based on cost of service and revenue needs of the utility, while incorporating other rate design goals and objectives</a:t>
          </a:r>
          <a:endParaRPr lang="en-US" sz="1400" kern="1200" dirty="0">
            <a:solidFill>
              <a:srgbClr val="A8A99E">
                <a:hueOff val="0"/>
                <a:satOff val="0"/>
                <a:lumOff val="0"/>
                <a:alphaOff val="0"/>
              </a:srgbClr>
            </a:solidFill>
            <a:latin typeface="Calibri"/>
            <a:ea typeface="+mn-ea"/>
            <a:cs typeface="+mn-cs"/>
          </a:endParaRPr>
        </a:p>
      </dsp:txBody>
      <dsp:txXfrm>
        <a:off x="3949" y="3796778"/>
        <a:ext cx="5402301" cy="610088"/>
      </dsp:txXfrm>
    </dsp:sp>
    <dsp:sp modelId="{B8F198EF-9CB5-4CDE-8F0A-C74746B29B27}">
      <dsp:nvSpPr>
        <dsp:cNvPr id="0" name=""/>
        <dsp:cNvSpPr/>
      </dsp:nvSpPr>
      <dsp:spPr>
        <a:xfrm rot="10800000">
          <a:off x="0" y="1646130"/>
          <a:ext cx="5410200" cy="1661616"/>
        </a:xfrm>
        <a:prstGeom prst="upArrowCallout">
          <a:avLst/>
        </a:prstGeom>
        <a:solidFill>
          <a:srgbClr val="4298B5">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rgbClr val="FFFFFF"/>
              </a:solidFill>
              <a:latin typeface="Calibri"/>
              <a:ea typeface="+mn-ea"/>
              <a:cs typeface="+mn-cs"/>
            </a:rPr>
            <a:t>Cost of Service</a:t>
          </a:r>
        </a:p>
      </dsp:txBody>
      <dsp:txXfrm rot="-10800000">
        <a:off x="0" y="1850394"/>
        <a:ext cx="5410200" cy="378963"/>
      </dsp:txXfrm>
    </dsp:sp>
    <dsp:sp modelId="{2253ED64-4CA1-47CB-B49F-4936771C42AE}">
      <dsp:nvSpPr>
        <dsp:cNvPr id="0" name=""/>
        <dsp:cNvSpPr/>
      </dsp:nvSpPr>
      <dsp:spPr>
        <a:xfrm>
          <a:off x="0" y="2229357"/>
          <a:ext cx="5410200" cy="496823"/>
        </a:xfrm>
        <a:prstGeom prst="rect">
          <a:avLst/>
        </a:prstGeom>
        <a:solidFill>
          <a:srgbClr val="4298B5">
            <a:alpha val="90000"/>
            <a:tint val="40000"/>
            <a:hueOff val="0"/>
            <a:satOff val="0"/>
            <a:lumOff val="0"/>
            <a:alphaOff val="0"/>
          </a:srgbClr>
        </a:solidFill>
        <a:ln w="25400" cap="flat" cmpd="sng" algn="ctr">
          <a:solidFill>
            <a:srgbClr val="4298B5">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solidFill>
                <a:srgbClr val="000000"/>
              </a:solidFill>
              <a:latin typeface="Calibri"/>
              <a:ea typeface="+mn-ea"/>
              <a:cs typeface="+mn-cs"/>
            </a:rPr>
            <a:t>Proportionally distributes the revenue requirement (costs) between the customer classes of service</a:t>
          </a:r>
          <a:endParaRPr lang="en-US" sz="1400" kern="1200" dirty="0">
            <a:solidFill>
              <a:srgbClr val="A8A99E">
                <a:hueOff val="0"/>
                <a:satOff val="0"/>
                <a:lumOff val="0"/>
                <a:alphaOff val="0"/>
              </a:srgbClr>
            </a:solidFill>
            <a:latin typeface="Calibri"/>
            <a:ea typeface="+mn-ea"/>
            <a:cs typeface="+mn-cs"/>
          </a:endParaRPr>
        </a:p>
      </dsp:txBody>
      <dsp:txXfrm>
        <a:off x="0" y="2229357"/>
        <a:ext cx="5410200" cy="496823"/>
      </dsp:txXfrm>
    </dsp:sp>
    <dsp:sp modelId="{86793009-1944-45EE-8215-92926535290D}">
      <dsp:nvSpPr>
        <dsp:cNvPr id="0" name=""/>
        <dsp:cNvSpPr/>
      </dsp:nvSpPr>
      <dsp:spPr>
        <a:xfrm rot="10800000">
          <a:off x="0" y="0"/>
          <a:ext cx="5410200" cy="1661616"/>
        </a:xfrm>
        <a:prstGeom prst="upArrowCallout">
          <a:avLst/>
        </a:prstGeom>
        <a:solidFill>
          <a:srgbClr val="54585A"/>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rgbClr val="FFFFFF"/>
              </a:solidFill>
              <a:latin typeface="Calibri"/>
              <a:ea typeface="+mn-ea"/>
              <a:cs typeface="+mn-cs"/>
            </a:rPr>
            <a:t>Revenue Requirement</a:t>
          </a:r>
        </a:p>
      </dsp:txBody>
      <dsp:txXfrm rot="-10800000">
        <a:off x="0" y="204264"/>
        <a:ext cx="5410200" cy="378963"/>
      </dsp:txXfrm>
    </dsp:sp>
    <dsp:sp modelId="{F4093D7C-20D3-42F5-B0A3-3C67A60EE84F}">
      <dsp:nvSpPr>
        <dsp:cNvPr id="0" name=""/>
        <dsp:cNvSpPr/>
      </dsp:nvSpPr>
      <dsp:spPr>
        <a:xfrm>
          <a:off x="0" y="583946"/>
          <a:ext cx="5410200" cy="496823"/>
        </a:xfrm>
        <a:prstGeom prst="rect">
          <a:avLst/>
        </a:prstGeom>
        <a:solidFill>
          <a:srgbClr val="4298B5">
            <a:alpha val="90000"/>
            <a:tint val="40000"/>
            <a:hueOff val="0"/>
            <a:satOff val="0"/>
            <a:lumOff val="0"/>
            <a:alphaOff val="0"/>
          </a:srgbClr>
        </a:solidFill>
        <a:ln w="25400" cap="flat" cmpd="sng" algn="ctr">
          <a:solidFill>
            <a:srgbClr val="4298B5">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solidFill>
                <a:srgbClr val="000000"/>
              </a:solidFill>
              <a:latin typeface="Calibri"/>
              <a:ea typeface="+mn-ea"/>
              <a:cs typeface="+mn-cs"/>
            </a:rPr>
            <a:t>Compares the revenue of the utility to the expenses to evaluate the level of overall rates</a:t>
          </a:r>
          <a:endParaRPr lang="en-US" sz="1400" kern="1200" dirty="0">
            <a:solidFill>
              <a:srgbClr val="A8A99E">
                <a:hueOff val="0"/>
                <a:satOff val="0"/>
                <a:lumOff val="0"/>
                <a:alphaOff val="0"/>
              </a:srgbClr>
            </a:solidFill>
            <a:latin typeface="Calibri"/>
            <a:ea typeface="+mn-ea"/>
            <a:cs typeface="+mn-cs"/>
          </a:endParaRPr>
        </a:p>
      </dsp:txBody>
      <dsp:txXfrm>
        <a:off x="0" y="583946"/>
        <a:ext cx="5410200" cy="49682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5"/>
            <a:ext cx="3038475" cy="466725"/>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3970339" y="5"/>
            <a:ext cx="3038475" cy="466725"/>
          </a:xfrm>
          <a:prstGeom prst="rect">
            <a:avLst/>
          </a:prstGeom>
        </p:spPr>
        <p:txBody>
          <a:bodyPr vert="horz" lIns="91427" tIns="45713" rIns="91427" bIns="45713" rtlCol="0"/>
          <a:lstStyle>
            <a:lvl1pPr algn="r">
              <a:defRPr sz="1200"/>
            </a:lvl1pPr>
          </a:lstStyle>
          <a:p>
            <a:fld id="{3F21680C-5DC0-4284-9617-A2854A8CCD71}" type="datetimeFigureOut">
              <a:rPr lang="en-US" smtClean="0"/>
              <a:t>4/13/2023</a:t>
            </a:fld>
            <a:endParaRPr lang="en-US" dirty="0"/>
          </a:p>
        </p:txBody>
      </p:sp>
      <p:sp>
        <p:nvSpPr>
          <p:cNvPr id="4" name="Footer Placeholder 3"/>
          <p:cNvSpPr>
            <a:spLocks noGrp="1"/>
          </p:cNvSpPr>
          <p:nvPr>
            <p:ph type="ftr" sz="quarter" idx="2"/>
          </p:nvPr>
        </p:nvSpPr>
        <p:spPr>
          <a:xfrm>
            <a:off x="3" y="8829680"/>
            <a:ext cx="3038475" cy="466725"/>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80"/>
            <a:ext cx="3038475" cy="466725"/>
          </a:xfrm>
          <a:prstGeom prst="rect">
            <a:avLst/>
          </a:prstGeom>
        </p:spPr>
        <p:txBody>
          <a:bodyPr vert="horz" lIns="91427" tIns="45713" rIns="91427" bIns="45713" rtlCol="0" anchor="b"/>
          <a:lstStyle>
            <a:lvl1pPr algn="r">
              <a:defRPr sz="1200"/>
            </a:lvl1pPr>
          </a:lstStyle>
          <a:p>
            <a:fld id="{B8C8892D-6D90-4CA5-90D6-75EB01D13925}" type="slidenum">
              <a:rPr lang="en-US" smtClean="0"/>
              <a:t>‹#›</a:t>
            </a:fld>
            <a:endParaRPr lang="en-US" dirty="0"/>
          </a:p>
        </p:txBody>
      </p:sp>
    </p:spTree>
    <p:extLst>
      <p:ext uri="{BB962C8B-B14F-4D97-AF65-F5344CB8AC3E}">
        <p14:creationId xmlns:p14="http://schemas.microsoft.com/office/powerpoint/2010/main" val="18050933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6434"/>
          </a:xfrm>
          <a:prstGeom prst="rect">
            <a:avLst/>
          </a:prstGeom>
        </p:spPr>
        <p:txBody>
          <a:bodyPr vert="horz" lIns="92432" tIns="46216" rIns="92432" bIns="46216" rtlCol="0"/>
          <a:lstStyle>
            <a:lvl1pPr algn="l">
              <a:defRPr sz="1200"/>
            </a:lvl1pPr>
          </a:lstStyle>
          <a:p>
            <a:endParaRPr lang="en-US" dirty="0"/>
          </a:p>
        </p:txBody>
      </p:sp>
      <p:sp>
        <p:nvSpPr>
          <p:cNvPr id="3" name="Date Placeholder 2"/>
          <p:cNvSpPr>
            <a:spLocks noGrp="1"/>
          </p:cNvSpPr>
          <p:nvPr>
            <p:ph type="dt" idx="1"/>
          </p:nvPr>
        </p:nvSpPr>
        <p:spPr>
          <a:xfrm>
            <a:off x="3970941" y="1"/>
            <a:ext cx="3037840" cy="466434"/>
          </a:xfrm>
          <a:prstGeom prst="rect">
            <a:avLst/>
          </a:prstGeom>
        </p:spPr>
        <p:txBody>
          <a:bodyPr vert="horz" lIns="92432" tIns="46216" rIns="92432" bIns="46216" rtlCol="0"/>
          <a:lstStyle>
            <a:lvl1pPr algn="r">
              <a:defRPr sz="1200"/>
            </a:lvl1pPr>
          </a:lstStyle>
          <a:p>
            <a:fld id="{1F243354-32E2-4B30-97B2-B70D34F5CA5E}" type="datetimeFigureOut">
              <a:rPr lang="en-US" smtClean="0"/>
              <a:t>4/13/2023</a:t>
            </a:fld>
            <a:endParaRPr lang="en-US" dirty="0"/>
          </a:p>
        </p:txBody>
      </p:sp>
      <p:sp>
        <p:nvSpPr>
          <p:cNvPr id="4" name="Slide Image Placeholder 3"/>
          <p:cNvSpPr>
            <a:spLocks noGrp="1" noRot="1" noChangeAspect="1"/>
          </p:cNvSpPr>
          <p:nvPr>
            <p:ph type="sldImg" idx="2"/>
          </p:nvPr>
        </p:nvSpPr>
        <p:spPr>
          <a:xfrm>
            <a:off x="719138" y="1162050"/>
            <a:ext cx="5573712" cy="3136900"/>
          </a:xfrm>
          <a:prstGeom prst="rect">
            <a:avLst/>
          </a:prstGeom>
          <a:noFill/>
          <a:ln w="12700">
            <a:solidFill>
              <a:prstClr val="black"/>
            </a:solidFill>
          </a:ln>
        </p:spPr>
        <p:txBody>
          <a:bodyPr vert="horz" lIns="92432" tIns="46216" rIns="92432" bIns="46216" rtlCol="0" anchor="ctr"/>
          <a:lstStyle/>
          <a:p>
            <a:endParaRPr lang="en-US"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32" tIns="46216" rIns="92432" bIns="462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73"/>
            <a:ext cx="3037840" cy="466433"/>
          </a:xfrm>
          <a:prstGeom prst="rect">
            <a:avLst/>
          </a:prstGeom>
        </p:spPr>
        <p:txBody>
          <a:bodyPr vert="horz" lIns="92432" tIns="46216" rIns="92432" bIns="462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73"/>
            <a:ext cx="3037840" cy="466433"/>
          </a:xfrm>
          <a:prstGeom prst="rect">
            <a:avLst/>
          </a:prstGeom>
        </p:spPr>
        <p:txBody>
          <a:bodyPr vert="horz" lIns="92432" tIns="46216" rIns="92432" bIns="46216" rtlCol="0" anchor="b"/>
          <a:lstStyle>
            <a:lvl1pPr algn="r">
              <a:defRPr sz="1200"/>
            </a:lvl1pPr>
          </a:lstStyle>
          <a:p>
            <a:fld id="{19525740-0796-42EB-A786-58C8E541209B}" type="slidenum">
              <a:rPr lang="en-US" smtClean="0"/>
              <a:t>‹#›</a:t>
            </a:fld>
            <a:endParaRPr lang="en-US" dirty="0"/>
          </a:p>
        </p:txBody>
      </p:sp>
    </p:spTree>
    <p:extLst>
      <p:ext uri="{BB962C8B-B14F-4D97-AF65-F5344CB8AC3E}">
        <p14:creationId xmlns:p14="http://schemas.microsoft.com/office/powerpoint/2010/main" val="27077514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Sean</a:t>
            </a:r>
          </a:p>
        </p:txBody>
      </p:sp>
      <p:sp>
        <p:nvSpPr>
          <p:cNvPr id="4" name="Slide Number Placeholder 3"/>
          <p:cNvSpPr>
            <a:spLocks noGrp="1"/>
          </p:cNvSpPr>
          <p:nvPr>
            <p:ph type="sldNum" sz="quarter" idx="10"/>
          </p:nvPr>
        </p:nvSpPr>
        <p:spPr/>
        <p:txBody>
          <a:bodyPr/>
          <a:lstStyle/>
          <a:p>
            <a:fld id="{19525740-0796-42EB-A786-58C8E541209B}" type="slidenum">
              <a:rPr lang="en-US" smtClean="0"/>
              <a:t>1</a:t>
            </a:fld>
            <a:endParaRPr lang="en-US" dirty="0"/>
          </a:p>
        </p:txBody>
      </p:sp>
    </p:spTree>
    <p:extLst>
      <p:ext uri="{BB962C8B-B14F-4D97-AF65-F5344CB8AC3E}">
        <p14:creationId xmlns:p14="http://schemas.microsoft.com/office/powerpoint/2010/main" val="1722280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Matt/Charley</a:t>
            </a:r>
          </a:p>
          <a:p>
            <a:endParaRPr lang="en-US" dirty="0"/>
          </a:p>
          <a:p>
            <a:endParaRPr lang="en-US" dirty="0"/>
          </a:p>
        </p:txBody>
      </p:sp>
      <p:sp>
        <p:nvSpPr>
          <p:cNvPr id="4" name="Slide Number Placeholder 3"/>
          <p:cNvSpPr>
            <a:spLocks noGrp="1"/>
          </p:cNvSpPr>
          <p:nvPr>
            <p:ph type="sldNum" sz="quarter" idx="5"/>
          </p:nvPr>
        </p:nvSpPr>
        <p:spPr/>
        <p:txBody>
          <a:bodyPr/>
          <a:lstStyle/>
          <a:p>
            <a:fld id="{19525740-0796-42EB-A786-58C8E541209B}" type="slidenum">
              <a:rPr lang="en-US" smtClean="0"/>
              <a:t>10</a:t>
            </a:fld>
            <a:endParaRPr lang="en-US" dirty="0"/>
          </a:p>
        </p:txBody>
      </p:sp>
    </p:spTree>
    <p:extLst>
      <p:ext uri="{BB962C8B-B14F-4D97-AF65-F5344CB8AC3E}">
        <p14:creationId xmlns:p14="http://schemas.microsoft.com/office/powerpoint/2010/main" val="1349710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Matt/Charley</a:t>
            </a:r>
          </a:p>
        </p:txBody>
      </p:sp>
      <p:sp>
        <p:nvSpPr>
          <p:cNvPr id="4" name="Slide Number Placeholder 3"/>
          <p:cNvSpPr>
            <a:spLocks noGrp="1"/>
          </p:cNvSpPr>
          <p:nvPr>
            <p:ph type="sldNum" sz="quarter" idx="10"/>
          </p:nvPr>
        </p:nvSpPr>
        <p:spPr/>
        <p:txBody>
          <a:bodyPr/>
          <a:lstStyle/>
          <a:p>
            <a:fld id="{9CADC0CC-FC23-4899-AFD7-C84522D22047}" type="slidenum">
              <a:rPr lang="en-US" smtClean="0"/>
              <a:t>11</a:t>
            </a:fld>
            <a:endParaRPr lang="en-US" dirty="0"/>
          </a:p>
        </p:txBody>
      </p:sp>
    </p:spTree>
    <p:extLst>
      <p:ext uri="{BB962C8B-B14F-4D97-AF65-F5344CB8AC3E}">
        <p14:creationId xmlns:p14="http://schemas.microsoft.com/office/powerpoint/2010/main" val="4268554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Matt/Charley</a:t>
            </a:r>
          </a:p>
        </p:txBody>
      </p:sp>
      <p:sp>
        <p:nvSpPr>
          <p:cNvPr id="4" name="Slide Number Placeholder 3"/>
          <p:cNvSpPr>
            <a:spLocks noGrp="1"/>
          </p:cNvSpPr>
          <p:nvPr>
            <p:ph type="sldNum" sz="quarter" idx="10"/>
          </p:nvPr>
        </p:nvSpPr>
        <p:spPr/>
        <p:txBody>
          <a:bodyPr/>
          <a:lstStyle/>
          <a:p>
            <a:fld id="{9CADC0CC-FC23-4899-AFD7-C84522D22047}" type="slidenum">
              <a:rPr lang="en-US" smtClean="0"/>
              <a:t>12</a:t>
            </a:fld>
            <a:endParaRPr lang="en-US" dirty="0"/>
          </a:p>
        </p:txBody>
      </p:sp>
    </p:spTree>
    <p:extLst>
      <p:ext uri="{BB962C8B-B14F-4D97-AF65-F5344CB8AC3E}">
        <p14:creationId xmlns:p14="http://schemas.microsoft.com/office/powerpoint/2010/main" val="3759778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Matt/Charley</a:t>
            </a:r>
          </a:p>
        </p:txBody>
      </p:sp>
      <p:sp>
        <p:nvSpPr>
          <p:cNvPr id="4" name="Slide Number Placeholder 3"/>
          <p:cNvSpPr>
            <a:spLocks noGrp="1"/>
          </p:cNvSpPr>
          <p:nvPr>
            <p:ph type="sldNum" sz="quarter" idx="10"/>
          </p:nvPr>
        </p:nvSpPr>
        <p:spPr/>
        <p:txBody>
          <a:bodyPr/>
          <a:lstStyle/>
          <a:p>
            <a:fld id="{9CADC0CC-FC23-4899-AFD7-C84522D22047}" type="slidenum">
              <a:rPr lang="en-US" smtClean="0"/>
              <a:t>13</a:t>
            </a:fld>
            <a:endParaRPr lang="en-US" dirty="0"/>
          </a:p>
        </p:txBody>
      </p:sp>
    </p:spTree>
    <p:extLst>
      <p:ext uri="{BB962C8B-B14F-4D97-AF65-F5344CB8AC3E}">
        <p14:creationId xmlns:p14="http://schemas.microsoft.com/office/powerpoint/2010/main" val="245233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Shawn</a:t>
            </a:r>
          </a:p>
          <a:p>
            <a:endParaRPr lang="en-US" dirty="0"/>
          </a:p>
        </p:txBody>
      </p:sp>
      <p:sp>
        <p:nvSpPr>
          <p:cNvPr id="4" name="Slide Number Placeholder 3"/>
          <p:cNvSpPr>
            <a:spLocks noGrp="1"/>
          </p:cNvSpPr>
          <p:nvPr>
            <p:ph type="sldNum" sz="quarter" idx="5"/>
          </p:nvPr>
        </p:nvSpPr>
        <p:spPr/>
        <p:txBody>
          <a:bodyPr/>
          <a:lstStyle/>
          <a:p>
            <a:fld id="{19525740-0796-42EB-A786-58C8E541209B}" type="slidenum">
              <a:rPr lang="en-US" smtClean="0"/>
              <a:t>14</a:t>
            </a:fld>
            <a:endParaRPr lang="en-US" dirty="0"/>
          </a:p>
        </p:txBody>
      </p:sp>
    </p:spTree>
    <p:extLst>
      <p:ext uri="{BB962C8B-B14F-4D97-AF65-F5344CB8AC3E}">
        <p14:creationId xmlns:p14="http://schemas.microsoft.com/office/powerpoint/2010/main" val="804055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Shawn</a:t>
            </a:r>
          </a:p>
        </p:txBody>
      </p:sp>
      <p:sp>
        <p:nvSpPr>
          <p:cNvPr id="4" name="Slide Number Placeholder 3"/>
          <p:cNvSpPr>
            <a:spLocks noGrp="1"/>
          </p:cNvSpPr>
          <p:nvPr>
            <p:ph type="sldNum" sz="quarter" idx="10"/>
          </p:nvPr>
        </p:nvSpPr>
        <p:spPr/>
        <p:txBody>
          <a:bodyPr/>
          <a:lstStyle/>
          <a:p>
            <a:fld id="{9CADC0CC-FC23-4899-AFD7-C84522D22047}" type="slidenum">
              <a:rPr lang="en-US" smtClean="0"/>
              <a:t>15</a:t>
            </a:fld>
            <a:endParaRPr lang="en-US" dirty="0"/>
          </a:p>
        </p:txBody>
      </p:sp>
    </p:spTree>
    <p:extLst>
      <p:ext uri="{BB962C8B-B14F-4D97-AF65-F5344CB8AC3E}">
        <p14:creationId xmlns:p14="http://schemas.microsoft.com/office/powerpoint/2010/main" val="3938552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Shawn</a:t>
            </a:r>
          </a:p>
        </p:txBody>
      </p:sp>
      <p:sp>
        <p:nvSpPr>
          <p:cNvPr id="4" name="Slide Number Placeholder 3"/>
          <p:cNvSpPr>
            <a:spLocks noGrp="1"/>
          </p:cNvSpPr>
          <p:nvPr>
            <p:ph type="sldNum" sz="quarter" idx="10"/>
          </p:nvPr>
        </p:nvSpPr>
        <p:spPr/>
        <p:txBody>
          <a:bodyPr/>
          <a:lstStyle/>
          <a:p>
            <a:fld id="{9CADC0CC-FC23-4899-AFD7-C84522D22047}" type="slidenum">
              <a:rPr lang="en-US" smtClean="0"/>
              <a:t>16</a:t>
            </a:fld>
            <a:endParaRPr lang="en-US" dirty="0"/>
          </a:p>
        </p:txBody>
      </p:sp>
    </p:spTree>
    <p:extLst>
      <p:ext uri="{BB962C8B-B14F-4D97-AF65-F5344CB8AC3E}">
        <p14:creationId xmlns:p14="http://schemas.microsoft.com/office/powerpoint/2010/main" val="342481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Shawn</a:t>
            </a:r>
          </a:p>
        </p:txBody>
      </p:sp>
      <p:sp>
        <p:nvSpPr>
          <p:cNvPr id="4" name="Slide Number Placeholder 3"/>
          <p:cNvSpPr>
            <a:spLocks noGrp="1"/>
          </p:cNvSpPr>
          <p:nvPr>
            <p:ph type="sldNum" sz="quarter" idx="10"/>
          </p:nvPr>
        </p:nvSpPr>
        <p:spPr/>
        <p:txBody>
          <a:bodyPr/>
          <a:lstStyle/>
          <a:p>
            <a:fld id="{9CADC0CC-FC23-4899-AFD7-C84522D22047}" type="slidenum">
              <a:rPr lang="en-US" smtClean="0"/>
              <a:t>17</a:t>
            </a:fld>
            <a:endParaRPr lang="en-US" dirty="0"/>
          </a:p>
        </p:txBody>
      </p:sp>
    </p:spTree>
    <p:extLst>
      <p:ext uri="{BB962C8B-B14F-4D97-AF65-F5344CB8AC3E}">
        <p14:creationId xmlns:p14="http://schemas.microsoft.com/office/powerpoint/2010/main" val="4193228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Shawn</a:t>
            </a:r>
          </a:p>
        </p:txBody>
      </p:sp>
      <p:sp>
        <p:nvSpPr>
          <p:cNvPr id="4" name="Slide Number Placeholder 3"/>
          <p:cNvSpPr>
            <a:spLocks noGrp="1"/>
          </p:cNvSpPr>
          <p:nvPr>
            <p:ph type="sldNum" sz="quarter" idx="10"/>
          </p:nvPr>
        </p:nvSpPr>
        <p:spPr/>
        <p:txBody>
          <a:bodyPr/>
          <a:lstStyle/>
          <a:p>
            <a:fld id="{9CADC0CC-FC23-4899-AFD7-C84522D22047}" type="slidenum">
              <a:rPr lang="en-US" smtClean="0"/>
              <a:t>18</a:t>
            </a:fld>
            <a:endParaRPr lang="en-US" dirty="0"/>
          </a:p>
        </p:txBody>
      </p:sp>
    </p:spTree>
    <p:extLst>
      <p:ext uri="{BB962C8B-B14F-4D97-AF65-F5344CB8AC3E}">
        <p14:creationId xmlns:p14="http://schemas.microsoft.com/office/powerpoint/2010/main" val="62729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Shawn</a:t>
            </a:r>
          </a:p>
        </p:txBody>
      </p:sp>
      <p:sp>
        <p:nvSpPr>
          <p:cNvPr id="4" name="Slide Number Placeholder 3"/>
          <p:cNvSpPr>
            <a:spLocks noGrp="1"/>
          </p:cNvSpPr>
          <p:nvPr>
            <p:ph type="sldNum" sz="quarter" idx="10"/>
          </p:nvPr>
        </p:nvSpPr>
        <p:spPr/>
        <p:txBody>
          <a:bodyPr/>
          <a:lstStyle/>
          <a:p>
            <a:fld id="{9CADC0CC-FC23-4899-AFD7-C84522D22047}" type="slidenum">
              <a:rPr lang="en-US" smtClean="0"/>
              <a:t>19</a:t>
            </a:fld>
            <a:endParaRPr lang="en-US" dirty="0"/>
          </a:p>
        </p:txBody>
      </p:sp>
    </p:spTree>
    <p:extLst>
      <p:ext uri="{BB962C8B-B14F-4D97-AF65-F5344CB8AC3E}">
        <p14:creationId xmlns:p14="http://schemas.microsoft.com/office/powerpoint/2010/main" val="2086043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 – </a:t>
            </a:r>
          </a:p>
        </p:txBody>
      </p:sp>
      <p:sp>
        <p:nvSpPr>
          <p:cNvPr id="4" name="Slide Number Placeholder 3"/>
          <p:cNvSpPr>
            <a:spLocks noGrp="1"/>
          </p:cNvSpPr>
          <p:nvPr>
            <p:ph type="sldNum" sz="quarter" idx="10"/>
          </p:nvPr>
        </p:nvSpPr>
        <p:spPr/>
        <p:txBody>
          <a:bodyPr/>
          <a:lstStyle/>
          <a:p>
            <a:fld id="{9CADC0CC-FC23-4899-AFD7-C84522D22047}" type="slidenum">
              <a:rPr lang="en-US" smtClean="0"/>
              <a:t>2</a:t>
            </a:fld>
            <a:endParaRPr lang="en-US" dirty="0"/>
          </a:p>
        </p:txBody>
      </p:sp>
    </p:spTree>
    <p:extLst>
      <p:ext uri="{BB962C8B-B14F-4D97-AF65-F5344CB8AC3E}">
        <p14:creationId xmlns:p14="http://schemas.microsoft.com/office/powerpoint/2010/main" val="3648121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Shawn</a:t>
            </a:r>
          </a:p>
        </p:txBody>
      </p:sp>
      <p:sp>
        <p:nvSpPr>
          <p:cNvPr id="4" name="Slide Number Placeholder 3"/>
          <p:cNvSpPr>
            <a:spLocks noGrp="1"/>
          </p:cNvSpPr>
          <p:nvPr>
            <p:ph type="sldNum" sz="quarter" idx="10"/>
          </p:nvPr>
        </p:nvSpPr>
        <p:spPr/>
        <p:txBody>
          <a:bodyPr/>
          <a:lstStyle/>
          <a:p>
            <a:fld id="{9CADC0CC-FC23-4899-AFD7-C84522D22047}" type="slidenum">
              <a:rPr lang="en-US" smtClean="0"/>
              <a:t>20</a:t>
            </a:fld>
            <a:endParaRPr lang="en-US" dirty="0"/>
          </a:p>
        </p:txBody>
      </p:sp>
    </p:spTree>
    <p:extLst>
      <p:ext uri="{BB962C8B-B14F-4D97-AF65-F5344CB8AC3E}">
        <p14:creationId xmlns:p14="http://schemas.microsoft.com/office/powerpoint/2010/main" val="1980187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a:t>
            </a:r>
          </a:p>
        </p:txBody>
      </p:sp>
      <p:sp>
        <p:nvSpPr>
          <p:cNvPr id="4" name="Slide Number Placeholder 3"/>
          <p:cNvSpPr>
            <a:spLocks noGrp="1"/>
          </p:cNvSpPr>
          <p:nvPr>
            <p:ph type="sldNum" sz="quarter" idx="10"/>
          </p:nvPr>
        </p:nvSpPr>
        <p:spPr/>
        <p:txBody>
          <a:bodyPr/>
          <a:lstStyle/>
          <a:p>
            <a:fld id="{9CADC0CC-FC23-4899-AFD7-C84522D22047}" type="slidenum">
              <a:rPr lang="en-US" smtClean="0"/>
              <a:t>21</a:t>
            </a:fld>
            <a:endParaRPr lang="en-US" dirty="0"/>
          </a:p>
        </p:txBody>
      </p:sp>
    </p:spTree>
    <p:extLst>
      <p:ext uri="{BB962C8B-B14F-4D97-AF65-F5344CB8AC3E}">
        <p14:creationId xmlns:p14="http://schemas.microsoft.com/office/powerpoint/2010/main" val="1833542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CADC0CC-FC23-4899-AFD7-C84522D22047}" type="slidenum">
              <a:rPr lang="en-US" smtClean="0"/>
              <a:t>22</a:t>
            </a:fld>
            <a:endParaRPr lang="en-US" dirty="0"/>
          </a:p>
        </p:txBody>
      </p:sp>
    </p:spTree>
    <p:extLst>
      <p:ext uri="{BB962C8B-B14F-4D97-AF65-F5344CB8AC3E}">
        <p14:creationId xmlns:p14="http://schemas.microsoft.com/office/powerpoint/2010/main" val="12020919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Kim</a:t>
            </a:r>
          </a:p>
        </p:txBody>
      </p:sp>
      <p:sp>
        <p:nvSpPr>
          <p:cNvPr id="4" name="Slide Number Placeholder 3"/>
          <p:cNvSpPr>
            <a:spLocks noGrp="1"/>
          </p:cNvSpPr>
          <p:nvPr>
            <p:ph type="sldNum" sz="quarter" idx="5"/>
          </p:nvPr>
        </p:nvSpPr>
        <p:spPr/>
        <p:txBody>
          <a:bodyPr/>
          <a:lstStyle/>
          <a:p>
            <a:fld id="{19525740-0796-42EB-A786-58C8E541209B}" type="slidenum">
              <a:rPr lang="en-US" smtClean="0"/>
              <a:t>23</a:t>
            </a:fld>
            <a:endParaRPr lang="en-US" dirty="0"/>
          </a:p>
        </p:txBody>
      </p:sp>
    </p:spTree>
    <p:extLst>
      <p:ext uri="{BB962C8B-B14F-4D97-AF65-F5344CB8AC3E}">
        <p14:creationId xmlns:p14="http://schemas.microsoft.com/office/powerpoint/2010/main" val="34789836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Kim</a:t>
            </a:r>
          </a:p>
        </p:txBody>
      </p:sp>
      <p:sp>
        <p:nvSpPr>
          <p:cNvPr id="4" name="Slide Number Placeholder 3"/>
          <p:cNvSpPr>
            <a:spLocks noGrp="1"/>
          </p:cNvSpPr>
          <p:nvPr>
            <p:ph type="sldNum" sz="quarter" idx="10"/>
          </p:nvPr>
        </p:nvSpPr>
        <p:spPr/>
        <p:txBody>
          <a:bodyPr/>
          <a:lstStyle/>
          <a:p>
            <a:fld id="{9CADC0CC-FC23-4899-AFD7-C84522D22047}" type="slidenum">
              <a:rPr lang="en-US" smtClean="0"/>
              <a:t>24</a:t>
            </a:fld>
            <a:endParaRPr lang="en-US" dirty="0"/>
          </a:p>
        </p:txBody>
      </p:sp>
    </p:spTree>
    <p:extLst>
      <p:ext uri="{BB962C8B-B14F-4D97-AF65-F5344CB8AC3E}">
        <p14:creationId xmlns:p14="http://schemas.microsoft.com/office/powerpoint/2010/main" val="1004966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a:t>
            </a:r>
          </a:p>
        </p:txBody>
      </p:sp>
      <p:sp>
        <p:nvSpPr>
          <p:cNvPr id="4" name="Slide Number Placeholder 3"/>
          <p:cNvSpPr>
            <a:spLocks noGrp="1"/>
          </p:cNvSpPr>
          <p:nvPr>
            <p:ph type="sldNum" sz="quarter" idx="10"/>
          </p:nvPr>
        </p:nvSpPr>
        <p:spPr/>
        <p:txBody>
          <a:bodyPr/>
          <a:lstStyle/>
          <a:p>
            <a:fld id="{9CADC0CC-FC23-4899-AFD7-C84522D22047}" type="slidenum">
              <a:rPr lang="en-US" smtClean="0"/>
              <a:t>25</a:t>
            </a:fld>
            <a:endParaRPr lang="en-US" dirty="0"/>
          </a:p>
        </p:txBody>
      </p:sp>
    </p:spTree>
    <p:extLst>
      <p:ext uri="{BB962C8B-B14F-4D97-AF65-F5344CB8AC3E}">
        <p14:creationId xmlns:p14="http://schemas.microsoft.com/office/powerpoint/2010/main" val="28191217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525740-0796-42EB-A786-58C8E541209B}" type="slidenum">
              <a:rPr lang="en-US" smtClean="0"/>
              <a:t>26</a:t>
            </a:fld>
            <a:endParaRPr lang="en-US" dirty="0"/>
          </a:p>
        </p:txBody>
      </p:sp>
    </p:spTree>
    <p:extLst>
      <p:ext uri="{BB962C8B-B14F-4D97-AF65-F5344CB8AC3E}">
        <p14:creationId xmlns:p14="http://schemas.microsoft.com/office/powerpoint/2010/main" val="99388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 – </a:t>
            </a:r>
          </a:p>
        </p:txBody>
      </p:sp>
      <p:sp>
        <p:nvSpPr>
          <p:cNvPr id="4" name="Slide Number Placeholder 3"/>
          <p:cNvSpPr>
            <a:spLocks noGrp="1"/>
          </p:cNvSpPr>
          <p:nvPr>
            <p:ph type="sldNum" sz="quarter" idx="10"/>
          </p:nvPr>
        </p:nvSpPr>
        <p:spPr/>
        <p:txBody>
          <a:bodyPr/>
          <a:lstStyle/>
          <a:p>
            <a:fld id="{9CADC0CC-FC23-4899-AFD7-C84522D22047}" type="slidenum">
              <a:rPr lang="en-US" smtClean="0"/>
              <a:t>3</a:t>
            </a:fld>
            <a:endParaRPr lang="en-US" dirty="0"/>
          </a:p>
        </p:txBody>
      </p:sp>
    </p:spTree>
    <p:extLst>
      <p:ext uri="{BB962C8B-B14F-4D97-AF65-F5344CB8AC3E}">
        <p14:creationId xmlns:p14="http://schemas.microsoft.com/office/powerpoint/2010/main" val="1275009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 – </a:t>
            </a:r>
          </a:p>
        </p:txBody>
      </p:sp>
      <p:sp>
        <p:nvSpPr>
          <p:cNvPr id="4" name="Slide Number Placeholder 3"/>
          <p:cNvSpPr>
            <a:spLocks noGrp="1"/>
          </p:cNvSpPr>
          <p:nvPr>
            <p:ph type="sldNum" sz="quarter" idx="10"/>
          </p:nvPr>
        </p:nvSpPr>
        <p:spPr/>
        <p:txBody>
          <a:bodyPr/>
          <a:lstStyle/>
          <a:p>
            <a:fld id="{9CADC0CC-FC23-4899-AFD7-C84522D22047}" type="slidenum">
              <a:rPr lang="en-US" smtClean="0"/>
              <a:t>4</a:t>
            </a:fld>
            <a:endParaRPr lang="en-US" dirty="0"/>
          </a:p>
        </p:txBody>
      </p:sp>
    </p:spTree>
    <p:extLst>
      <p:ext uri="{BB962C8B-B14F-4D97-AF65-F5344CB8AC3E}">
        <p14:creationId xmlns:p14="http://schemas.microsoft.com/office/powerpoint/2010/main" val="2040197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 – </a:t>
            </a:r>
          </a:p>
        </p:txBody>
      </p:sp>
      <p:sp>
        <p:nvSpPr>
          <p:cNvPr id="4" name="Slide Number Placeholder 3"/>
          <p:cNvSpPr>
            <a:spLocks noGrp="1"/>
          </p:cNvSpPr>
          <p:nvPr>
            <p:ph type="sldNum" sz="quarter" idx="10"/>
          </p:nvPr>
        </p:nvSpPr>
        <p:spPr/>
        <p:txBody>
          <a:bodyPr/>
          <a:lstStyle/>
          <a:p>
            <a:fld id="{9CADC0CC-FC23-4899-AFD7-C84522D22047}" type="slidenum">
              <a:rPr lang="en-US" smtClean="0"/>
              <a:t>5</a:t>
            </a:fld>
            <a:endParaRPr lang="en-US" dirty="0"/>
          </a:p>
        </p:txBody>
      </p:sp>
    </p:spTree>
    <p:extLst>
      <p:ext uri="{BB962C8B-B14F-4D97-AF65-F5344CB8AC3E}">
        <p14:creationId xmlns:p14="http://schemas.microsoft.com/office/powerpoint/2010/main" val="2139262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Estimated Costs $</a:t>
            </a:r>
            <a:r>
              <a:rPr lang="en-US" baseline="0" dirty="0" err="1"/>
              <a:t>44M</a:t>
            </a:r>
            <a:r>
              <a:rPr lang="en-US" baseline="0" dirty="0"/>
              <a:t> at today’s cost</a:t>
            </a:r>
          </a:p>
          <a:p>
            <a:r>
              <a:rPr lang="en-US" baseline="0" dirty="0"/>
              <a:t>Future capital values assumes 2.7% on $</a:t>
            </a:r>
            <a:r>
              <a:rPr lang="en-US" baseline="0" dirty="0" err="1"/>
              <a:t>44M</a:t>
            </a:r>
            <a:r>
              <a:rPr lang="en-US" baseline="0" dirty="0"/>
              <a:t> / $</a:t>
            </a:r>
            <a:r>
              <a:rPr lang="en-US" baseline="0" dirty="0" err="1"/>
              <a:t>54M</a:t>
            </a:r>
            <a:r>
              <a:rPr lang="en-US" baseline="0" dirty="0"/>
              <a:t> future</a:t>
            </a:r>
          </a:p>
        </p:txBody>
      </p:sp>
      <p:sp>
        <p:nvSpPr>
          <p:cNvPr id="4" name="Slide Number Placeholder 3"/>
          <p:cNvSpPr>
            <a:spLocks noGrp="1"/>
          </p:cNvSpPr>
          <p:nvPr>
            <p:ph type="sldNum" sz="quarter" idx="10"/>
          </p:nvPr>
        </p:nvSpPr>
        <p:spPr/>
        <p:txBody>
          <a:bodyPr/>
          <a:lstStyle/>
          <a:p>
            <a:fld id="{9CADC0CC-FC23-4899-AFD7-C84522D22047}" type="slidenum">
              <a:rPr lang="en-US" smtClean="0"/>
              <a:t>6</a:t>
            </a:fld>
            <a:endParaRPr lang="en-US" dirty="0"/>
          </a:p>
        </p:txBody>
      </p:sp>
    </p:spTree>
    <p:extLst>
      <p:ext uri="{BB962C8B-B14F-4D97-AF65-F5344CB8AC3E}">
        <p14:creationId xmlns:p14="http://schemas.microsoft.com/office/powerpoint/2010/main" val="429387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t>
            </a:r>
            <a:r>
              <a:rPr lang="en-US" baseline="0" dirty="0" err="1"/>
              <a:t>54M</a:t>
            </a:r>
            <a:r>
              <a:rPr lang="en-US" baseline="0" dirty="0"/>
              <a:t> borrowed includes the assumed annual 2.7% construction cost increase </a:t>
            </a:r>
          </a:p>
          <a:p>
            <a:r>
              <a:rPr lang="en-US" baseline="0" dirty="0"/>
              <a:t>Assumes 10% cost of borrowing</a:t>
            </a:r>
          </a:p>
          <a:p>
            <a:r>
              <a:rPr lang="en-US" baseline="0" dirty="0"/>
              <a:t>Assumes bond rates at 4%</a:t>
            </a:r>
          </a:p>
          <a:p>
            <a:r>
              <a:rPr lang="en-US" baseline="0"/>
              <a:t>3 issues (2024,2027,2030) </a:t>
            </a:r>
            <a:r>
              <a:rPr lang="en-US" baseline="0" dirty="0"/>
              <a:t>/ each over 30 years</a:t>
            </a:r>
          </a:p>
          <a:p>
            <a:endParaRPr lang="en-US" baseline="0" dirty="0"/>
          </a:p>
        </p:txBody>
      </p:sp>
      <p:sp>
        <p:nvSpPr>
          <p:cNvPr id="4" name="Slide Number Placeholder 3"/>
          <p:cNvSpPr>
            <a:spLocks noGrp="1"/>
          </p:cNvSpPr>
          <p:nvPr>
            <p:ph type="sldNum" sz="quarter" idx="10"/>
          </p:nvPr>
        </p:nvSpPr>
        <p:spPr/>
        <p:txBody>
          <a:bodyPr/>
          <a:lstStyle/>
          <a:p>
            <a:fld id="{9CADC0CC-FC23-4899-AFD7-C84522D22047}" type="slidenum">
              <a:rPr lang="en-US" smtClean="0"/>
              <a:t>7</a:t>
            </a:fld>
            <a:endParaRPr lang="en-US" dirty="0"/>
          </a:p>
        </p:txBody>
      </p:sp>
    </p:spTree>
    <p:extLst>
      <p:ext uri="{BB962C8B-B14F-4D97-AF65-F5344CB8AC3E}">
        <p14:creationId xmlns:p14="http://schemas.microsoft.com/office/powerpoint/2010/main" val="1762633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a:t>
            </a:r>
          </a:p>
          <a:p>
            <a:r>
              <a:rPr lang="en-US" sz="1800" dirty="0">
                <a:effectLst/>
                <a:latin typeface="Segoe UI" panose="020B0502040204020203" pitchFamily="34" charset="0"/>
              </a:rPr>
              <a:t>Talking point that we have to balance - more money that customers bring to their own system rebuild, less we have to raise rates on all our water system customers</a:t>
            </a:r>
            <a:r>
              <a:rPr lang="en-US" sz="1800" baseline="0" dirty="0"/>
              <a:t> – </a:t>
            </a:r>
            <a:endParaRPr lang="en-US"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a:t>Full costs of projects could be passed on to the customers of the former Mid-Sierra Water Utility – equity, manage the burden and to be consistent with previous investments in acquired water systems, Board has directed us to take a different approach – whereby we only ask the customers to pay for a specific portion of the project</a:t>
            </a:r>
          </a:p>
          <a:p>
            <a:r>
              <a:rPr lang="en-US" sz="1800" dirty="0">
                <a:effectLst/>
                <a:latin typeface="Segoe UI" panose="020B0502040204020203" pitchFamily="34" charset="0"/>
              </a:rPr>
              <a:t> </a:t>
            </a:r>
            <a:endParaRPr lang="en-US" baseline="0" dirty="0"/>
          </a:p>
        </p:txBody>
      </p:sp>
      <p:sp>
        <p:nvSpPr>
          <p:cNvPr id="4" name="Slide Number Placeholder 3"/>
          <p:cNvSpPr>
            <a:spLocks noGrp="1"/>
          </p:cNvSpPr>
          <p:nvPr>
            <p:ph type="sldNum" sz="quarter" idx="10"/>
          </p:nvPr>
        </p:nvSpPr>
        <p:spPr/>
        <p:txBody>
          <a:bodyPr/>
          <a:lstStyle/>
          <a:p>
            <a:fld id="{9CADC0CC-FC23-4899-AFD7-C84522D22047}" type="slidenum">
              <a:rPr lang="en-US" smtClean="0"/>
              <a:t>8</a:t>
            </a:fld>
            <a:endParaRPr lang="en-US" dirty="0"/>
          </a:p>
        </p:txBody>
      </p:sp>
    </p:spTree>
    <p:extLst>
      <p:ext uri="{BB962C8B-B14F-4D97-AF65-F5344CB8AC3E}">
        <p14:creationId xmlns:p14="http://schemas.microsoft.com/office/powerpoint/2010/main" val="707679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Sean –  Taking all of this into consideration, in July 2022, the board provided direction:</a:t>
            </a:r>
          </a:p>
          <a:p>
            <a:endParaRPr lang="en-US" baseline="0" dirty="0"/>
          </a:p>
          <a:p>
            <a:r>
              <a:rPr lang="en-US" baseline="0" dirty="0"/>
              <a:t>Design/Permitting – In Progress – updates provided in today’s presentation</a:t>
            </a:r>
          </a:p>
          <a:p>
            <a:r>
              <a:rPr lang="en-US" baseline="0" dirty="0"/>
              <a:t>Budgets/Financial Plans – Pending completion of design/phasing – SRF applications in progress</a:t>
            </a:r>
          </a:p>
          <a:p>
            <a:r>
              <a:rPr lang="en-US" baseline="0" dirty="0"/>
              <a:t>Rate Study – subject of today’s presentation – current key priority in process – the board authorized us to proceed with the rate study and we have been working with HDR and Ad-Hoc Committee and now have a plan to present to you today for your review and approval</a:t>
            </a:r>
          </a:p>
          <a:p>
            <a:r>
              <a:rPr lang="en-US" baseline="0" dirty="0"/>
              <a:t>Public Outreach – in progress/pending today’s direction</a:t>
            </a:r>
          </a:p>
        </p:txBody>
      </p:sp>
      <p:sp>
        <p:nvSpPr>
          <p:cNvPr id="4" name="Slide Number Placeholder 3"/>
          <p:cNvSpPr>
            <a:spLocks noGrp="1"/>
          </p:cNvSpPr>
          <p:nvPr>
            <p:ph type="sldNum" sz="quarter" idx="10"/>
          </p:nvPr>
        </p:nvSpPr>
        <p:spPr/>
        <p:txBody>
          <a:bodyPr/>
          <a:lstStyle/>
          <a:p>
            <a:fld id="{9CADC0CC-FC23-4899-AFD7-C84522D22047}" type="slidenum">
              <a:rPr lang="en-US" smtClean="0"/>
              <a:t>9</a:t>
            </a:fld>
            <a:endParaRPr lang="en-US" dirty="0"/>
          </a:p>
        </p:txBody>
      </p:sp>
    </p:spTree>
    <p:extLst>
      <p:ext uri="{BB962C8B-B14F-4D97-AF65-F5344CB8AC3E}">
        <p14:creationId xmlns:p14="http://schemas.microsoft.com/office/powerpoint/2010/main" val="1265041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44880" y="1122363"/>
            <a:ext cx="10393680" cy="2387600"/>
          </a:xfrm>
        </p:spPr>
        <p:txBody>
          <a:bodyPr anchor="b">
            <a:normAutofit/>
          </a:bodyPr>
          <a:lstStyle>
            <a:lvl1pPr algn="ctr">
              <a:defRPr sz="5400"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Subtitle 2"/>
          <p:cNvSpPr>
            <a:spLocks noGrp="1"/>
          </p:cNvSpPr>
          <p:nvPr>
            <p:ph type="subTitle" idx="1"/>
          </p:nvPr>
        </p:nvSpPr>
        <p:spPr>
          <a:xfrm>
            <a:off x="944880" y="3602038"/>
            <a:ext cx="1039368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2" name="Straight Connector 11"/>
          <p:cNvCxnSpPr/>
          <p:nvPr userDrawn="1"/>
        </p:nvCxnSpPr>
        <p:spPr>
          <a:xfrm>
            <a:off x="944880" y="1609076"/>
            <a:ext cx="103936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88399" y="6373966"/>
            <a:ext cx="4592458" cy="369332"/>
          </a:xfrm>
          <a:prstGeom prst="rect">
            <a:avLst/>
          </a:prstGeom>
          <a:noFill/>
        </p:spPr>
        <p:txBody>
          <a:bodyPr wrap="square" rtlCol="0">
            <a:spAutoFit/>
          </a:bodyPr>
          <a:lstStyle/>
          <a:p>
            <a:r>
              <a:rPr lang="en-US" dirty="0">
                <a:solidFill>
                  <a:schemeClr val="bg1"/>
                </a:solidFill>
              </a:rPr>
              <a:t>TCPUD Board Meeting – April 21, 2023</a:t>
            </a:r>
          </a:p>
        </p:txBody>
      </p:sp>
    </p:spTree>
    <p:extLst>
      <p:ext uri="{BB962C8B-B14F-4D97-AF65-F5344CB8AC3E}">
        <p14:creationId xmlns:p14="http://schemas.microsoft.com/office/powerpoint/2010/main" val="873546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9653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789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TextBox 4"/>
          <p:cNvSpPr txBox="1"/>
          <p:nvPr userDrawn="1"/>
        </p:nvSpPr>
        <p:spPr>
          <a:xfrm>
            <a:off x="71308" y="6373966"/>
            <a:ext cx="4282978" cy="369332"/>
          </a:xfrm>
          <a:prstGeom prst="rect">
            <a:avLst/>
          </a:prstGeom>
          <a:noFill/>
        </p:spPr>
        <p:txBody>
          <a:bodyPr wrap="square" rtlCol="0">
            <a:spAutoFit/>
          </a:bodyPr>
          <a:lstStyle/>
          <a:p>
            <a:r>
              <a:rPr lang="en-US" dirty="0">
                <a:solidFill>
                  <a:schemeClr val="bg1"/>
                </a:solidFill>
              </a:rPr>
              <a:t>TCPUD Board Meeting – April 21, 2023</a:t>
            </a:r>
          </a:p>
        </p:txBody>
      </p:sp>
    </p:spTree>
    <p:extLst>
      <p:ext uri="{BB962C8B-B14F-4D97-AF65-F5344CB8AC3E}">
        <p14:creationId xmlns:p14="http://schemas.microsoft.com/office/powerpoint/2010/main" val="338887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5400"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7" name="Straight Connector 6"/>
          <p:cNvCxnSpPr/>
          <p:nvPr userDrawn="1"/>
        </p:nvCxnSpPr>
        <p:spPr>
          <a:xfrm>
            <a:off x="831850" y="4562475"/>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07DB3EE-3D59-4694-9D19-AF56D05BF9F3}"/>
              </a:ext>
            </a:extLst>
          </p:cNvPr>
          <p:cNvSpPr txBox="1"/>
          <p:nvPr userDrawn="1"/>
        </p:nvSpPr>
        <p:spPr>
          <a:xfrm>
            <a:off x="71308" y="6373966"/>
            <a:ext cx="4282978" cy="369332"/>
          </a:xfrm>
          <a:prstGeom prst="rect">
            <a:avLst/>
          </a:prstGeom>
          <a:noFill/>
        </p:spPr>
        <p:txBody>
          <a:bodyPr wrap="square" rtlCol="0">
            <a:spAutoFit/>
          </a:bodyPr>
          <a:lstStyle/>
          <a:p>
            <a:r>
              <a:rPr lang="en-US" dirty="0">
                <a:solidFill>
                  <a:schemeClr val="bg1"/>
                </a:solidFill>
              </a:rPr>
              <a:t>TCPUD Board Meeting – April 21, 2023</a:t>
            </a:r>
          </a:p>
        </p:txBody>
      </p:sp>
    </p:spTree>
    <p:extLst>
      <p:ext uri="{BB962C8B-B14F-4D97-AF65-F5344CB8AC3E}">
        <p14:creationId xmlns:p14="http://schemas.microsoft.com/office/powerpoint/2010/main" val="93776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a:extLst>
              <a:ext uri="{FF2B5EF4-FFF2-40B4-BE49-F238E27FC236}">
                <a16:creationId xmlns:a16="http://schemas.microsoft.com/office/drawing/2014/main" id="{2C11477B-249D-4691-AE53-01EB55B08349}"/>
              </a:ext>
            </a:extLst>
          </p:cNvPr>
          <p:cNvSpPr txBox="1"/>
          <p:nvPr userDrawn="1"/>
        </p:nvSpPr>
        <p:spPr>
          <a:xfrm>
            <a:off x="71308" y="6373966"/>
            <a:ext cx="4282978" cy="369332"/>
          </a:xfrm>
          <a:prstGeom prst="rect">
            <a:avLst/>
          </a:prstGeom>
          <a:noFill/>
        </p:spPr>
        <p:txBody>
          <a:bodyPr wrap="square" rtlCol="0">
            <a:spAutoFit/>
          </a:bodyPr>
          <a:lstStyle/>
          <a:p>
            <a:r>
              <a:rPr lang="en-US" dirty="0">
                <a:solidFill>
                  <a:schemeClr val="bg1"/>
                </a:solidFill>
              </a:rPr>
              <a:t>TCPUD Board Meeting – April 21, 2023</a:t>
            </a:r>
          </a:p>
        </p:txBody>
      </p:sp>
    </p:spTree>
    <p:extLst>
      <p:ext uri="{BB962C8B-B14F-4D97-AF65-F5344CB8AC3E}">
        <p14:creationId xmlns:p14="http://schemas.microsoft.com/office/powerpoint/2010/main" val="851961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54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ongolian Baiti" panose="03000500000000000000" pitchFamily="66" charset="0"/>
                <a:cs typeface="Mongolian Baiti" panose="03000500000000000000" pitchFamily="66" charset="0"/>
              </a:defRPr>
            </a:lvl1pPr>
          </a:lstStyle>
          <a:p>
            <a:r>
              <a:rPr lang="en-US" dirty="0"/>
              <a:t>Click to edit Master title style</a:t>
            </a:r>
          </a:p>
        </p:txBody>
      </p:sp>
    </p:spTree>
    <p:extLst>
      <p:ext uri="{BB962C8B-B14F-4D97-AF65-F5344CB8AC3E}">
        <p14:creationId xmlns:p14="http://schemas.microsoft.com/office/powerpoint/2010/main" val="3042243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9057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56491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latin typeface="Mongolian Baiti" panose="03000500000000000000" pitchFamily="66" charset="0"/>
                <a:cs typeface="Mongolian Baiti" panose="03000500000000000000" pitchFamily="66" charset="0"/>
              </a:defRPr>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41857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a:off x="0" y="6311900"/>
            <a:ext cx="12192000" cy="414754"/>
            <a:chOff x="0" y="6461760"/>
            <a:chExt cx="12192000" cy="414754"/>
          </a:xfrm>
        </p:grpSpPr>
        <p:sp>
          <p:nvSpPr>
            <p:cNvPr id="8" name="TextBox 7"/>
            <p:cNvSpPr txBox="1"/>
            <p:nvPr userDrawn="1"/>
          </p:nvSpPr>
          <p:spPr>
            <a:xfrm>
              <a:off x="0" y="6461760"/>
              <a:ext cx="12192000" cy="369332"/>
            </a:xfrm>
            <a:prstGeom prst="rect">
              <a:avLst/>
            </a:prstGeom>
            <a:solidFill>
              <a:srgbClr val="00B0F0"/>
            </a:solidFill>
          </p:spPr>
          <p:txBody>
            <a:bodyPr wrap="square" rtlCol="0">
              <a:spAutoFit/>
            </a:bodyPr>
            <a:lstStyle/>
            <a:p>
              <a:endParaRPr lang="en-US" dirty="0"/>
            </a:p>
          </p:txBody>
        </p:sp>
        <p:sp>
          <p:nvSpPr>
            <p:cNvPr id="9" name="TextBox 8"/>
            <p:cNvSpPr txBox="1"/>
            <p:nvPr userDrawn="1"/>
          </p:nvSpPr>
          <p:spPr>
            <a:xfrm>
              <a:off x="0" y="6537960"/>
              <a:ext cx="12192000" cy="338554"/>
            </a:xfrm>
            <a:prstGeom prst="rect">
              <a:avLst/>
            </a:prstGeom>
            <a:solidFill>
              <a:srgbClr val="0070C0"/>
            </a:solidFill>
          </p:spPr>
          <p:txBody>
            <a:bodyPr wrap="square" rtlCol="0">
              <a:spAutoFit/>
            </a:bodyPr>
            <a:lstStyle/>
            <a:p>
              <a:pPr algn="ctr"/>
              <a:endParaRPr lang="en-US" sz="1600" dirty="0">
                <a:latin typeface="Gadugi" panose="020B0502040204020203" pitchFamily="34" charset="0"/>
              </a:endParaRPr>
            </a:p>
          </p:txBody>
        </p:sp>
      </p:grpSp>
      <p:sp>
        <p:nvSpPr>
          <p:cNvPr id="4" name="Footer Placeholder 3"/>
          <p:cNvSpPr>
            <a:spLocks noGrp="1"/>
          </p:cNvSpPr>
          <p:nvPr>
            <p:ph type="ftr" sz="quarter" idx="3"/>
          </p:nvPr>
        </p:nvSpPr>
        <p:spPr>
          <a:xfrm>
            <a:off x="298173" y="6356350"/>
            <a:ext cx="11718235" cy="365125"/>
          </a:xfrm>
          <a:prstGeom prst="rect">
            <a:avLst/>
          </a:prstGeom>
          <a:solidFill>
            <a:schemeClr val="bg1"/>
          </a:solidFill>
        </p:spPr>
        <p:txBody>
          <a:bodyPr vert="horz" lIns="91440" tIns="45720" rIns="91440" bIns="45720" rtlCol="0" anchor="ctr"/>
          <a:lstStyle>
            <a:lvl1pPr algn="ctr">
              <a:defRPr sz="1400" b="1">
                <a:solidFill>
                  <a:schemeClr val="tx1">
                    <a:tint val="75000"/>
                  </a:schemeClr>
                </a:solidFill>
              </a:defRPr>
            </a:lvl1pPr>
          </a:lstStyle>
          <a:p>
            <a:pPr algn="l"/>
            <a:endParaRPr lang="en-US" dirty="0"/>
          </a:p>
        </p:txBody>
      </p:sp>
    </p:spTree>
    <p:extLst>
      <p:ext uri="{BB962C8B-B14F-4D97-AF65-F5344CB8AC3E}">
        <p14:creationId xmlns:p14="http://schemas.microsoft.com/office/powerpoint/2010/main" val="554891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5400" b="1" kern="1200">
          <a:solidFill>
            <a:schemeClr val="tx1"/>
          </a:solidFill>
          <a:latin typeface="Mongolian Baiti" panose="03000500000000000000" pitchFamily="66" charset="0"/>
          <a:ea typeface="+mj-ea"/>
          <a:cs typeface="Mongolian Baiti" panose="03000500000000000000" pitchFamily="66"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Gadugi"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dugi"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dugi"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dugi"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Gadugi"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146" y="1746137"/>
            <a:ext cx="11335703" cy="2679330"/>
          </a:xfrm>
        </p:spPr>
        <p:txBody>
          <a:bodyPr>
            <a:noAutofit/>
          </a:bodyPr>
          <a:lstStyle/>
          <a:p>
            <a:pPr>
              <a:lnSpc>
                <a:spcPct val="100000"/>
              </a:lnSpc>
            </a:pPr>
            <a:r>
              <a:rPr lang="en-US" sz="4000" dirty="0"/>
              <a:t>Authorize a Rate Study for an Infrastructure Improvement Charge for Former</a:t>
            </a:r>
            <a:br>
              <a:rPr lang="en-US" sz="4000" dirty="0"/>
            </a:br>
            <a:r>
              <a:rPr lang="en-US" sz="4000" dirty="0"/>
              <a:t>Mid-Sierra Water Utility Customers</a:t>
            </a:r>
            <a:br>
              <a:rPr lang="en-US" sz="4000" dirty="0"/>
            </a:br>
            <a:r>
              <a:rPr lang="en-US" sz="4000" dirty="0"/>
              <a:t> (Tahoe Cedars &amp; Madden Creek Water Systems)</a:t>
            </a:r>
            <a:endParaRPr lang="en-US" sz="48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26660" y="4635130"/>
            <a:ext cx="1752192" cy="1125991"/>
          </a:xfrm>
          <a:prstGeom prst="rect">
            <a:avLst/>
          </a:prstGeom>
        </p:spPr>
      </p:pic>
      <p:sp>
        <p:nvSpPr>
          <p:cNvPr id="5" name="TextBox 4"/>
          <p:cNvSpPr txBox="1"/>
          <p:nvPr/>
        </p:nvSpPr>
        <p:spPr>
          <a:xfrm>
            <a:off x="2688056" y="5761121"/>
            <a:ext cx="6629401" cy="523220"/>
          </a:xfrm>
          <a:prstGeom prst="rect">
            <a:avLst/>
          </a:prstGeom>
          <a:noFill/>
        </p:spPr>
        <p:txBody>
          <a:bodyPr wrap="square" rtlCol="0">
            <a:spAutoFit/>
          </a:bodyPr>
          <a:lstStyle/>
          <a:p>
            <a:pPr algn="ctr"/>
            <a:r>
              <a:rPr lang="en-US" sz="2800" dirty="0">
                <a:latin typeface="Mongolian Baiti" panose="03000500000000000000" pitchFamily="66" charset="0"/>
                <a:cs typeface="Mongolian Baiti" panose="03000500000000000000" pitchFamily="66" charset="0"/>
              </a:rPr>
              <a:t>Tahoe City Public Utility District </a:t>
            </a:r>
          </a:p>
        </p:txBody>
      </p:sp>
      <p:sp>
        <p:nvSpPr>
          <p:cNvPr id="6" name="Slide Number Placeholder 5"/>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dirty="0">
              <a:solidFill>
                <a:schemeClr val="bg1"/>
              </a:solidFill>
            </a:endParaRPr>
          </a:p>
        </p:txBody>
      </p:sp>
      <p:sp>
        <p:nvSpPr>
          <p:cNvPr id="8" name="Title 1"/>
          <p:cNvSpPr txBox="1">
            <a:spLocks/>
          </p:cNvSpPr>
          <p:nvPr/>
        </p:nvSpPr>
        <p:spPr>
          <a:xfrm>
            <a:off x="827689" y="657284"/>
            <a:ext cx="10536619" cy="87919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5400" b="1" kern="1200">
                <a:solidFill>
                  <a:schemeClr val="tx1"/>
                </a:solidFill>
                <a:latin typeface="Mongolian Baiti" panose="03000500000000000000" pitchFamily="66" charset="0"/>
                <a:ea typeface="+mj-ea"/>
                <a:cs typeface="Mongolian Baiti" panose="03000500000000000000" pitchFamily="66" charset="0"/>
              </a:defRPr>
            </a:lvl1pPr>
          </a:lstStyle>
          <a:p>
            <a:pPr>
              <a:lnSpc>
                <a:spcPct val="100000"/>
              </a:lnSpc>
            </a:pPr>
            <a:r>
              <a:rPr lang="en-US" sz="4400" dirty="0"/>
              <a:t>2023 Rate Study Strategy</a:t>
            </a:r>
          </a:p>
        </p:txBody>
      </p:sp>
    </p:spTree>
    <p:extLst>
      <p:ext uri="{BB962C8B-B14F-4D97-AF65-F5344CB8AC3E}">
        <p14:creationId xmlns:p14="http://schemas.microsoft.com/office/powerpoint/2010/main" val="1671056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64D981-0D7F-4B77-BC41-AE6522882694}"/>
              </a:ext>
            </a:extLst>
          </p:cNvPr>
          <p:cNvSpPr>
            <a:spLocks noGrp="1"/>
          </p:cNvSpPr>
          <p:nvPr>
            <p:ph type="title"/>
          </p:nvPr>
        </p:nvSpPr>
        <p:spPr/>
        <p:txBody>
          <a:bodyPr>
            <a:normAutofit fontScale="90000"/>
          </a:bodyPr>
          <a:lstStyle/>
          <a:p>
            <a:pPr algn="ctr"/>
            <a:br>
              <a:rPr lang="en-US" dirty="0"/>
            </a:br>
            <a:r>
              <a:rPr lang="en-US" sz="6000" dirty="0"/>
              <a:t>Tahoe Cedars/Madden Creek Water Systems Reconstruction Projects – Implementation Update</a:t>
            </a:r>
          </a:p>
        </p:txBody>
      </p:sp>
      <p:pic>
        <p:nvPicPr>
          <p:cNvPr id="6" name="Picture 5">
            <a:extLst>
              <a:ext uri="{FF2B5EF4-FFF2-40B4-BE49-F238E27FC236}">
                <a16:creationId xmlns:a16="http://schemas.microsoft.com/office/drawing/2014/main" id="{ADAFBE98-7E0A-4865-805E-ABA3D1858F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sp>
        <p:nvSpPr>
          <p:cNvPr id="2" name="Slide Number Placeholder 5">
            <a:extLst>
              <a:ext uri="{FF2B5EF4-FFF2-40B4-BE49-F238E27FC236}">
                <a16:creationId xmlns:a16="http://schemas.microsoft.com/office/drawing/2014/main" id="{41E9DDD2-FD37-884B-EED5-C05F220FBD96}"/>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10</a:t>
            </a:r>
          </a:p>
        </p:txBody>
      </p:sp>
    </p:spTree>
    <p:extLst>
      <p:ext uri="{BB962C8B-B14F-4D97-AF65-F5344CB8AC3E}">
        <p14:creationId xmlns:p14="http://schemas.microsoft.com/office/powerpoint/2010/main" val="2330503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380" y="215027"/>
            <a:ext cx="11279239" cy="1259079"/>
          </a:xfrm>
        </p:spPr>
        <p:txBody>
          <a:bodyPr>
            <a:normAutofit/>
          </a:bodyPr>
          <a:lstStyle/>
          <a:p>
            <a:pPr algn="ctr"/>
            <a:r>
              <a:rPr lang="en-US" sz="4400" b="1" dirty="0"/>
              <a:t>Mid-Sierra Water Utility Systems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72800" y="5504203"/>
            <a:ext cx="1147280" cy="737263"/>
          </a:xfrm>
          <a:prstGeom prst="rect">
            <a:avLst/>
          </a:prstGeom>
        </p:spPr>
      </p:pic>
      <p:cxnSp>
        <p:nvCxnSpPr>
          <p:cNvPr id="8" name="Straight Connector 7"/>
          <p:cNvCxnSpPr/>
          <p:nvPr/>
        </p:nvCxnSpPr>
        <p:spPr>
          <a:xfrm>
            <a:off x="1300727" y="1298448"/>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063" y="1432558"/>
            <a:ext cx="11641872" cy="430887"/>
          </a:xfrm>
          <a:prstGeom prst="rect">
            <a:avLst/>
          </a:prstGeom>
          <a:noFill/>
        </p:spPr>
        <p:txBody>
          <a:bodyPr wrap="square" rtlCol="0">
            <a:spAutoFit/>
          </a:bodyPr>
          <a:lstStyle/>
          <a:p>
            <a:pPr algn="ctr">
              <a:spcBef>
                <a:spcPts val="600"/>
              </a:spcBef>
              <a:spcAft>
                <a:spcPts val="600"/>
              </a:spcAft>
              <a:buSzPct val="80000"/>
            </a:pPr>
            <a:r>
              <a:rPr lang="en-US" sz="2200" b="1" dirty="0">
                <a:latin typeface="Gadugi" panose="020B0502040204020203" pitchFamily="34" charset="0"/>
                <a:ea typeface="Gadugi" panose="020B0502040204020203" pitchFamily="34" charset="0"/>
              </a:rPr>
              <a:t>Full system reconstruction with </a:t>
            </a:r>
            <a:r>
              <a:rPr lang="en-US" sz="2200" b="1" dirty="0">
                <a:solidFill>
                  <a:srgbClr val="FF0000"/>
                </a:solidFill>
                <a:latin typeface="Gadugi" panose="020B0502040204020203" pitchFamily="34" charset="0"/>
                <a:ea typeface="Gadugi" panose="020B0502040204020203" pitchFamily="34" charset="0"/>
              </a:rPr>
              <a:t>upsizing and fire hydrants </a:t>
            </a:r>
            <a:r>
              <a:rPr lang="en-US" sz="2200" b="1" dirty="0">
                <a:latin typeface="Gadugi" panose="020B0502040204020203" pitchFamily="34" charset="0"/>
                <a:ea typeface="Gadugi" panose="020B0502040204020203" pitchFamily="34" charset="0"/>
              </a:rPr>
              <a:t>includes the following:</a:t>
            </a:r>
          </a:p>
        </p:txBody>
      </p:sp>
      <p:sp>
        <p:nvSpPr>
          <p:cNvPr id="3" name="TextBox 2">
            <a:extLst>
              <a:ext uri="{FF2B5EF4-FFF2-40B4-BE49-F238E27FC236}">
                <a16:creationId xmlns:a16="http://schemas.microsoft.com/office/drawing/2014/main" id="{60C463B2-EFDB-71F2-50C5-E167C294655E}"/>
              </a:ext>
            </a:extLst>
          </p:cNvPr>
          <p:cNvSpPr txBox="1"/>
          <p:nvPr/>
        </p:nvSpPr>
        <p:spPr>
          <a:xfrm>
            <a:off x="615405" y="2071294"/>
            <a:ext cx="5480594" cy="4154984"/>
          </a:xfrm>
          <a:prstGeom prst="rect">
            <a:avLst/>
          </a:prstGeom>
          <a:noFill/>
        </p:spPr>
        <p:txBody>
          <a:bodyPr wrap="square" rtlCol="0">
            <a:spAutoFit/>
          </a:bodyPr>
          <a:lstStyle/>
          <a:p>
            <a:r>
              <a:rPr lang="en-US" sz="2400" b="1" dirty="0">
                <a:latin typeface="Gadugi" panose="020B0502040204020203" pitchFamily="34" charset="0"/>
                <a:ea typeface="Gadugi" panose="020B0502040204020203" pitchFamily="34" charset="0"/>
              </a:rPr>
              <a:t>Tahoe Cedars Water System</a:t>
            </a:r>
          </a:p>
          <a:p>
            <a:endParaRPr lang="en-US" sz="800" dirty="0">
              <a:latin typeface="Gadugi" panose="020B0502040204020203" pitchFamily="34" charset="0"/>
              <a:ea typeface="Gadugi" panose="020B0502040204020203" pitchFamily="34" charset="0"/>
            </a:endParaRPr>
          </a:p>
          <a:p>
            <a:pPr marL="285750" indent="-285750">
              <a:spcAft>
                <a:spcPts val="1200"/>
              </a:spcAft>
              <a:buFont typeface="Wingdings" panose="05000000000000000000" pitchFamily="2" charset="2"/>
              <a:buChar char="Ø"/>
            </a:pPr>
            <a:r>
              <a:rPr lang="en-US" sz="2400" dirty="0">
                <a:latin typeface="Gadugi" panose="020B0502040204020203" pitchFamily="34" charset="0"/>
                <a:ea typeface="Gadugi" panose="020B0502040204020203" pitchFamily="34" charset="0"/>
              </a:rPr>
              <a:t>79,000 linear feet (15 miles) of pipeline replacements</a:t>
            </a:r>
          </a:p>
          <a:p>
            <a:pPr marL="285750" indent="-285750">
              <a:spcAft>
                <a:spcPts val="1200"/>
              </a:spcAft>
              <a:buFont typeface="Wingdings" panose="05000000000000000000" pitchFamily="2" charset="2"/>
              <a:buChar char="Ø"/>
            </a:pPr>
            <a:r>
              <a:rPr lang="en-US" sz="2400" dirty="0">
                <a:solidFill>
                  <a:srgbClr val="FF0000"/>
                </a:solidFill>
                <a:latin typeface="Gadugi" panose="020B0502040204020203" pitchFamily="34" charset="0"/>
                <a:ea typeface="Gadugi" panose="020B0502040204020203" pitchFamily="34" charset="0"/>
              </a:rPr>
              <a:t>Upsizing pipelines to meet modern fire protection standards</a:t>
            </a:r>
          </a:p>
          <a:p>
            <a:pPr marL="285750" indent="-285750">
              <a:spcAft>
                <a:spcPts val="1200"/>
              </a:spcAft>
              <a:buFont typeface="Wingdings" panose="05000000000000000000" pitchFamily="2" charset="2"/>
              <a:buChar char="Ø"/>
            </a:pPr>
            <a:r>
              <a:rPr lang="en-US" sz="2400" dirty="0">
                <a:latin typeface="Gadugi" panose="020B0502040204020203" pitchFamily="34" charset="0"/>
                <a:ea typeface="Gadugi" panose="020B0502040204020203" pitchFamily="34" charset="0"/>
              </a:rPr>
              <a:t>1,180 public service lateral replacements</a:t>
            </a:r>
          </a:p>
          <a:p>
            <a:pPr marL="285750" lvl="1" indent="-285750">
              <a:spcAft>
                <a:spcPts val="1200"/>
              </a:spcAft>
              <a:buFont typeface="Wingdings" panose="05000000000000000000" pitchFamily="2" charset="2"/>
              <a:buChar char="Ø"/>
            </a:pPr>
            <a:r>
              <a:rPr lang="en-US" sz="2400" dirty="0">
                <a:latin typeface="Gadugi" panose="020B0502040204020203" pitchFamily="34" charset="0"/>
                <a:ea typeface="Gadugi" panose="020B0502040204020203" pitchFamily="34" charset="0"/>
              </a:rPr>
              <a:t>New water meters for all connections</a:t>
            </a:r>
          </a:p>
          <a:p>
            <a:pPr marL="285750" indent="-285750">
              <a:spcAft>
                <a:spcPts val="1200"/>
              </a:spcAft>
              <a:buFont typeface="Wingdings" panose="05000000000000000000" pitchFamily="2" charset="2"/>
              <a:buChar char="Ø"/>
            </a:pPr>
            <a:r>
              <a:rPr lang="en-US" sz="2400" dirty="0">
                <a:solidFill>
                  <a:srgbClr val="FF0000"/>
                </a:solidFill>
                <a:latin typeface="Gadugi" panose="020B0502040204020203" pitchFamily="34" charset="0"/>
                <a:ea typeface="Gadugi" panose="020B0502040204020203" pitchFamily="34" charset="0"/>
              </a:rPr>
              <a:t>97 new fire hydrants</a:t>
            </a:r>
          </a:p>
        </p:txBody>
      </p:sp>
      <p:sp>
        <p:nvSpPr>
          <p:cNvPr id="4" name="TextBox 3">
            <a:extLst>
              <a:ext uri="{FF2B5EF4-FFF2-40B4-BE49-F238E27FC236}">
                <a16:creationId xmlns:a16="http://schemas.microsoft.com/office/drawing/2014/main" id="{6D893E0F-590D-A2DB-E48A-CBC821EC984F}"/>
              </a:ext>
            </a:extLst>
          </p:cNvPr>
          <p:cNvSpPr txBox="1"/>
          <p:nvPr/>
        </p:nvSpPr>
        <p:spPr>
          <a:xfrm>
            <a:off x="6096001" y="2086482"/>
            <a:ext cx="5480594" cy="4154984"/>
          </a:xfrm>
          <a:prstGeom prst="rect">
            <a:avLst/>
          </a:prstGeom>
          <a:noFill/>
        </p:spPr>
        <p:txBody>
          <a:bodyPr wrap="square" rtlCol="0">
            <a:spAutoFit/>
          </a:bodyPr>
          <a:lstStyle/>
          <a:p>
            <a:r>
              <a:rPr lang="en-US" sz="2400" b="1" dirty="0">
                <a:latin typeface="Gadugi" panose="020B0502040204020203" pitchFamily="34" charset="0"/>
                <a:ea typeface="Gadugi" panose="020B0502040204020203" pitchFamily="34" charset="0"/>
              </a:rPr>
              <a:t>Madden Creek Water System</a:t>
            </a:r>
          </a:p>
          <a:p>
            <a:endParaRPr lang="en-US" sz="800" dirty="0">
              <a:latin typeface="Gadugi" panose="020B0502040204020203" pitchFamily="34" charset="0"/>
              <a:ea typeface="Gadugi" panose="020B0502040204020203" pitchFamily="34" charset="0"/>
            </a:endParaRPr>
          </a:p>
          <a:p>
            <a:pPr marL="285750" indent="-285750">
              <a:spcAft>
                <a:spcPts val="1200"/>
              </a:spcAft>
              <a:buFont typeface="Wingdings" panose="05000000000000000000" pitchFamily="2" charset="2"/>
              <a:buChar char="Ø"/>
            </a:pPr>
            <a:r>
              <a:rPr lang="en-US" sz="2400" dirty="0">
                <a:latin typeface="Gadugi" panose="020B0502040204020203" pitchFamily="34" charset="0"/>
                <a:ea typeface="Gadugi" panose="020B0502040204020203" pitchFamily="34" charset="0"/>
              </a:rPr>
              <a:t>20,500 linear feet (3.9 miles) of pipeline replacements</a:t>
            </a:r>
          </a:p>
          <a:p>
            <a:pPr marL="285750" indent="-285750">
              <a:spcAft>
                <a:spcPts val="1200"/>
              </a:spcAft>
              <a:buFont typeface="Wingdings" panose="05000000000000000000" pitchFamily="2" charset="2"/>
              <a:buChar char="Ø"/>
            </a:pPr>
            <a:r>
              <a:rPr lang="en-US" sz="2400" dirty="0">
                <a:solidFill>
                  <a:srgbClr val="FF0000"/>
                </a:solidFill>
                <a:latin typeface="Gadugi" panose="020B0502040204020203" pitchFamily="34" charset="0"/>
                <a:ea typeface="Gadugi" panose="020B0502040204020203" pitchFamily="34" charset="0"/>
              </a:rPr>
              <a:t>Upsizing pipelines to meet modern fire protection standards</a:t>
            </a:r>
          </a:p>
          <a:p>
            <a:pPr marL="285750" indent="-285750">
              <a:spcAft>
                <a:spcPts val="1200"/>
              </a:spcAft>
              <a:buFont typeface="Wingdings" panose="05000000000000000000" pitchFamily="2" charset="2"/>
              <a:buChar char="Ø"/>
            </a:pPr>
            <a:r>
              <a:rPr lang="en-US" sz="2400" dirty="0">
                <a:latin typeface="Gadugi" panose="020B0502040204020203" pitchFamily="34" charset="0"/>
                <a:ea typeface="Gadugi" panose="020B0502040204020203" pitchFamily="34" charset="0"/>
              </a:rPr>
              <a:t>130 public service lateral replacements</a:t>
            </a:r>
          </a:p>
          <a:p>
            <a:pPr marL="285750" lvl="1" indent="-285750">
              <a:spcAft>
                <a:spcPts val="1200"/>
              </a:spcAft>
              <a:buFont typeface="Wingdings" panose="05000000000000000000" pitchFamily="2" charset="2"/>
              <a:buChar char="Ø"/>
            </a:pPr>
            <a:r>
              <a:rPr lang="en-US" sz="2400" dirty="0">
                <a:latin typeface="Gadugi" panose="020B0502040204020203" pitchFamily="34" charset="0"/>
                <a:ea typeface="Gadugi" panose="020B0502040204020203" pitchFamily="34" charset="0"/>
              </a:rPr>
              <a:t>New water meters for all connections</a:t>
            </a:r>
          </a:p>
          <a:p>
            <a:pPr marL="285750" indent="-285750">
              <a:spcAft>
                <a:spcPts val="1200"/>
              </a:spcAft>
              <a:buFont typeface="Wingdings" panose="05000000000000000000" pitchFamily="2" charset="2"/>
              <a:buChar char="Ø"/>
            </a:pPr>
            <a:r>
              <a:rPr lang="en-US" sz="2400" dirty="0">
                <a:solidFill>
                  <a:srgbClr val="FF0000"/>
                </a:solidFill>
                <a:latin typeface="Gadugi" panose="020B0502040204020203" pitchFamily="34" charset="0"/>
                <a:ea typeface="Gadugi" panose="020B0502040204020203" pitchFamily="34" charset="0"/>
              </a:rPr>
              <a:t>39 new fire hydrants</a:t>
            </a:r>
          </a:p>
        </p:txBody>
      </p:sp>
      <p:sp>
        <p:nvSpPr>
          <p:cNvPr id="5" name="Slide Number Placeholder 5">
            <a:extLst>
              <a:ext uri="{FF2B5EF4-FFF2-40B4-BE49-F238E27FC236}">
                <a16:creationId xmlns:a16="http://schemas.microsoft.com/office/drawing/2014/main" id="{44E4E378-D8A8-D7E5-2340-8682D480CD54}"/>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11</a:t>
            </a:r>
          </a:p>
        </p:txBody>
      </p:sp>
    </p:spTree>
    <p:extLst>
      <p:ext uri="{BB962C8B-B14F-4D97-AF65-F5344CB8AC3E}">
        <p14:creationId xmlns:p14="http://schemas.microsoft.com/office/powerpoint/2010/main" val="3671728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769" y="264986"/>
            <a:ext cx="11654462" cy="984852"/>
          </a:xfrm>
        </p:spPr>
        <p:txBody>
          <a:bodyPr>
            <a:noAutofit/>
          </a:bodyPr>
          <a:lstStyle/>
          <a:p>
            <a:pPr algn="ctr"/>
            <a:r>
              <a:rPr lang="en-US" sz="4400" dirty="0"/>
              <a:t>Tahoe Cedars Water System Reconstruction Status</a:t>
            </a:r>
            <a:endParaRPr lang="en-US" sz="4400" b="1" dirty="0">
              <a:latin typeface="Mongolian Baiti" panose="03000500000000000000" pitchFamily="66" charset="0"/>
              <a:cs typeface="Mongolian Baiti" panose="03000500000000000000" pitchFamily="66"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325312" y="1196209"/>
            <a:ext cx="9452998" cy="10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6265" y="1395159"/>
            <a:ext cx="11191092" cy="4647426"/>
          </a:xfrm>
          <a:prstGeom prst="rect">
            <a:avLst/>
          </a:prstGeom>
          <a:noFill/>
        </p:spPr>
        <p:txBody>
          <a:bodyPr wrap="square" rtlCol="0">
            <a:spAutoFit/>
          </a:bodyPr>
          <a:lstStyle/>
          <a:p>
            <a:r>
              <a:rPr lang="en-US" sz="2800" b="1" dirty="0">
                <a:latin typeface="Gadugi" panose="020B0502040204020203" pitchFamily="34" charset="0"/>
              </a:rPr>
              <a:t>Master Plan estimated $37M for design/permitting/construction</a:t>
            </a:r>
          </a:p>
          <a:p>
            <a:pPr>
              <a:spcAft>
                <a:spcPts val="2400"/>
              </a:spcAft>
            </a:pPr>
            <a:r>
              <a:rPr lang="en-US" sz="2800" i="1" dirty="0">
                <a:latin typeface="Gadugi" panose="020B0502040204020203" pitchFamily="34" charset="0"/>
              </a:rPr>
              <a:t>Does not include $5M in customer-owned lateral relocation</a:t>
            </a:r>
            <a:r>
              <a:rPr lang="en-US" sz="2800" b="1" i="1" dirty="0">
                <a:latin typeface="Gadugi" panose="020B0502040204020203" pitchFamily="34" charset="0"/>
              </a:rPr>
              <a:t> </a:t>
            </a:r>
          </a:p>
          <a:p>
            <a:pPr marL="342900" indent="-342900">
              <a:spcAft>
                <a:spcPts val="2400"/>
              </a:spcAft>
              <a:buFont typeface="Wingdings" panose="05000000000000000000" pitchFamily="2" charset="2"/>
              <a:buChar char="Ø"/>
            </a:pPr>
            <a:r>
              <a:rPr lang="en-US" sz="2800" dirty="0">
                <a:latin typeface="Gadugi" panose="020B0502040204020203" pitchFamily="34" charset="0"/>
                <a:ea typeface="Gadugi" panose="020B0502040204020203" pitchFamily="34" charset="0"/>
              </a:rPr>
              <a:t>CEQA/NEPA clearance in progress</a:t>
            </a:r>
            <a:endParaRPr lang="en-US" sz="2800" dirty="0">
              <a:latin typeface="Gadugi" panose="020B0502040204020203" pitchFamily="34" charset="0"/>
            </a:endParaRPr>
          </a:p>
          <a:p>
            <a:pPr marL="342900" indent="-342900">
              <a:spcAft>
                <a:spcPts val="2400"/>
              </a:spcAft>
              <a:buFont typeface="Wingdings" panose="05000000000000000000" pitchFamily="2" charset="2"/>
              <a:buChar char="Ø"/>
            </a:pPr>
            <a:r>
              <a:rPr lang="en-US" sz="2800" dirty="0">
                <a:latin typeface="Gadugi" panose="020B0502040204020203" pitchFamily="34" charset="0"/>
              </a:rPr>
              <a:t>1% complete - $448,250 invested (2</a:t>
            </a:r>
            <a:r>
              <a:rPr lang="en-US" sz="2800" baseline="30000" dirty="0">
                <a:latin typeface="Gadugi" panose="020B0502040204020203" pitchFamily="34" charset="0"/>
              </a:rPr>
              <a:t>nd</a:t>
            </a:r>
            <a:r>
              <a:rPr lang="en-US" sz="2800" dirty="0">
                <a:latin typeface="Gadugi" panose="020B0502040204020203" pitchFamily="34" charset="0"/>
              </a:rPr>
              <a:t> Ave. waterline replacement)</a:t>
            </a:r>
          </a:p>
          <a:p>
            <a:pPr marL="342900" indent="-342900">
              <a:spcAft>
                <a:spcPts val="2400"/>
              </a:spcAft>
              <a:buFont typeface="Wingdings" panose="05000000000000000000" pitchFamily="2" charset="2"/>
              <a:buChar char="Ø"/>
            </a:pPr>
            <a:r>
              <a:rPr lang="en-US" sz="2800" dirty="0">
                <a:latin typeface="Gadugi" panose="020B0502040204020203" pitchFamily="34" charset="0"/>
              </a:rPr>
              <a:t>Possible Progressive Design-Build option (SB 991)</a:t>
            </a:r>
          </a:p>
          <a:p>
            <a:pPr marL="342900" indent="-342900">
              <a:spcAft>
                <a:spcPts val="2400"/>
              </a:spcAft>
              <a:buFont typeface="Wingdings" panose="05000000000000000000" pitchFamily="2" charset="2"/>
              <a:buChar char="Ø"/>
            </a:pPr>
            <a:r>
              <a:rPr lang="en-US" sz="2800" dirty="0">
                <a:latin typeface="Gadugi" panose="020B0502040204020203" pitchFamily="34" charset="0"/>
              </a:rPr>
              <a:t>Estimate releasing RFQ for design in 2023</a:t>
            </a:r>
          </a:p>
          <a:p>
            <a:pPr marL="342900" indent="-342900">
              <a:spcAft>
                <a:spcPts val="2400"/>
              </a:spcAft>
              <a:buFont typeface="Wingdings" panose="05000000000000000000" pitchFamily="2" charset="2"/>
              <a:buChar char="Ø"/>
            </a:pPr>
            <a:r>
              <a:rPr lang="en-US" sz="2800" dirty="0">
                <a:latin typeface="Gadugi" panose="020B0502040204020203" pitchFamily="34" charset="0"/>
              </a:rPr>
              <a:t>Initial phase of construction targeted for 2025</a:t>
            </a:r>
            <a:endParaRPr lang="en-US" sz="2400" dirty="0">
              <a:latin typeface="Gadugi" panose="020B0502040204020203" pitchFamily="34" charset="0"/>
              <a:ea typeface="Gadugi" panose="020B0502040204020203" pitchFamily="34" charset="0"/>
            </a:endParaRPr>
          </a:p>
        </p:txBody>
      </p:sp>
      <p:sp>
        <p:nvSpPr>
          <p:cNvPr id="3" name="Slide Number Placeholder 5">
            <a:extLst>
              <a:ext uri="{FF2B5EF4-FFF2-40B4-BE49-F238E27FC236}">
                <a16:creationId xmlns:a16="http://schemas.microsoft.com/office/drawing/2014/main" id="{F3DE06D1-4172-D0DE-682A-4F31E9A3BAE3}"/>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12</a:t>
            </a:r>
          </a:p>
        </p:txBody>
      </p:sp>
    </p:spTree>
    <p:extLst>
      <p:ext uri="{BB962C8B-B14F-4D97-AF65-F5344CB8AC3E}">
        <p14:creationId xmlns:p14="http://schemas.microsoft.com/office/powerpoint/2010/main" val="41420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61" y="217594"/>
            <a:ext cx="10685730" cy="936500"/>
          </a:xfrm>
        </p:spPr>
        <p:txBody>
          <a:bodyPr>
            <a:noAutofit/>
          </a:bodyPr>
          <a:lstStyle/>
          <a:p>
            <a:pPr algn="ctr"/>
            <a:r>
              <a:rPr lang="en-US" sz="4400" dirty="0"/>
              <a:t>Madden Creek Water System Reconstruction</a:t>
            </a:r>
            <a:endParaRPr lang="en-US" sz="4400" b="1" dirty="0">
              <a:latin typeface="Mongolian Baiti" panose="03000500000000000000" pitchFamily="66" charset="0"/>
              <a:cs typeface="Mongolian Baiti" panose="03000500000000000000" pitchFamily="66"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300727" y="1143605"/>
            <a:ext cx="9452998" cy="10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87795" y="1237149"/>
            <a:ext cx="11430935" cy="5078313"/>
          </a:xfrm>
          <a:prstGeom prst="rect">
            <a:avLst/>
          </a:prstGeom>
          <a:noFill/>
        </p:spPr>
        <p:txBody>
          <a:bodyPr wrap="square" rtlCol="0">
            <a:spAutoFit/>
          </a:bodyPr>
          <a:lstStyle/>
          <a:p>
            <a:pPr>
              <a:spcAft>
                <a:spcPts val="1200"/>
              </a:spcAft>
            </a:pPr>
            <a:r>
              <a:rPr lang="en-US" sz="2800" b="1" dirty="0">
                <a:latin typeface="Gadugi" panose="020B0502040204020203" pitchFamily="34" charset="0"/>
              </a:rPr>
              <a:t>Master Plan Estimated $9.5M for design/permitting/construction</a:t>
            </a:r>
          </a:p>
          <a:p>
            <a:pPr marL="342900" indent="-342900">
              <a:spcAft>
                <a:spcPts val="1200"/>
              </a:spcAft>
              <a:buFont typeface="Wingdings" panose="05000000000000000000" pitchFamily="2" charset="2"/>
              <a:buChar char="Ø"/>
            </a:pPr>
            <a:r>
              <a:rPr lang="en-US" sz="2800" dirty="0">
                <a:latin typeface="Gadugi" panose="020B0502040204020203" pitchFamily="34" charset="0"/>
              </a:rPr>
              <a:t>CEQA/NEPA clearance in progress</a:t>
            </a:r>
          </a:p>
          <a:p>
            <a:pPr marL="342900" indent="-342900">
              <a:spcAft>
                <a:spcPts val="1200"/>
              </a:spcAft>
              <a:buFont typeface="Wingdings" panose="05000000000000000000" pitchFamily="2" charset="2"/>
              <a:buChar char="Ø"/>
            </a:pPr>
            <a:r>
              <a:rPr lang="en-US" sz="2800" dirty="0">
                <a:latin typeface="Gadugi" panose="020B0502040204020203" pitchFamily="34" charset="0"/>
              </a:rPr>
              <a:t>25% complete - $2,643,209 invested</a:t>
            </a:r>
          </a:p>
          <a:p>
            <a:pPr marL="342900" indent="-342900">
              <a:spcAft>
                <a:spcPts val="600"/>
              </a:spcAft>
              <a:buFont typeface="Wingdings" panose="05000000000000000000" pitchFamily="2" charset="2"/>
              <a:buChar char="Ø"/>
            </a:pPr>
            <a:r>
              <a:rPr lang="en-US" sz="2800" dirty="0">
                <a:latin typeface="Gadugi" panose="020B0502040204020203" pitchFamily="34" charset="0"/>
              </a:rPr>
              <a:t>Remaining 75% completed in Phase III &amp; IV</a:t>
            </a:r>
          </a:p>
          <a:p>
            <a:pPr marL="342900" indent="-342900">
              <a:spcAft>
                <a:spcPts val="600"/>
              </a:spcAft>
              <a:buFont typeface="Wingdings" panose="05000000000000000000" pitchFamily="2" charset="2"/>
              <a:buChar char="Ø"/>
            </a:pPr>
            <a:r>
              <a:rPr lang="en-US" sz="2800" dirty="0">
                <a:latin typeface="Gadugi" panose="020B0502040204020203" pitchFamily="34" charset="0"/>
              </a:rPr>
              <a:t>Phase III </a:t>
            </a:r>
          </a:p>
          <a:p>
            <a:pPr marL="914400" lvl="1" indent="-457200">
              <a:spcAft>
                <a:spcPts val="600"/>
              </a:spcAft>
              <a:buFont typeface="Courier New" panose="02070309020205020404" pitchFamily="49" charset="0"/>
              <a:buChar char="o"/>
            </a:pPr>
            <a:r>
              <a:rPr lang="en-US" sz="2400" dirty="0">
                <a:latin typeface="Gadugi" panose="020B0502040204020203" pitchFamily="34" charset="0"/>
              </a:rPr>
              <a:t>Estimated completion design/permitting by end of 2023</a:t>
            </a:r>
          </a:p>
          <a:p>
            <a:pPr marL="914400" lvl="1" indent="-457200">
              <a:spcAft>
                <a:spcPts val="600"/>
              </a:spcAft>
              <a:buFont typeface="Courier New" panose="02070309020205020404" pitchFamily="49" charset="0"/>
              <a:buChar char="o"/>
            </a:pPr>
            <a:r>
              <a:rPr lang="en-US" sz="2400" dirty="0">
                <a:latin typeface="Gadugi" panose="020B0502040204020203" pitchFamily="34" charset="0"/>
              </a:rPr>
              <a:t>Target construction 2025 </a:t>
            </a:r>
          </a:p>
          <a:p>
            <a:pPr marL="342900" indent="-342900">
              <a:spcAft>
                <a:spcPts val="600"/>
              </a:spcAft>
              <a:buFont typeface="Wingdings" panose="05000000000000000000" pitchFamily="2" charset="2"/>
              <a:buChar char="Ø"/>
            </a:pPr>
            <a:r>
              <a:rPr lang="en-US" sz="2800" dirty="0">
                <a:latin typeface="Gadugi" panose="020B0502040204020203" pitchFamily="34" charset="0"/>
              </a:rPr>
              <a:t>Phase IV</a:t>
            </a:r>
          </a:p>
          <a:p>
            <a:pPr marL="914400" lvl="1" indent="-457200">
              <a:spcAft>
                <a:spcPts val="600"/>
              </a:spcAft>
              <a:buFont typeface="Courier New" panose="02070309020205020404" pitchFamily="49" charset="0"/>
              <a:buChar char="o"/>
            </a:pPr>
            <a:r>
              <a:rPr lang="en-US" sz="2400" dirty="0">
                <a:latin typeface="Gadugi" panose="020B0502040204020203" pitchFamily="34" charset="0"/>
              </a:rPr>
              <a:t>Estimated completion of design/permitting by end of 2024</a:t>
            </a:r>
          </a:p>
          <a:p>
            <a:pPr marL="914400" lvl="1" indent="-457200">
              <a:spcAft>
                <a:spcPts val="600"/>
              </a:spcAft>
              <a:buFont typeface="Courier New" panose="02070309020205020404" pitchFamily="49" charset="0"/>
              <a:buChar char="o"/>
            </a:pPr>
            <a:r>
              <a:rPr lang="en-US" sz="2400" dirty="0">
                <a:latin typeface="Gadugi" panose="020B0502040204020203" pitchFamily="34" charset="0"/>
              </a:rPr>
              <a:t>Target construction 2025 or 2026</a:t>
            </a:r>
            <a:endParaRPr lang="en-US" sz="2400" dirty="0">
              <a:latin typeface="Gadugi" panose="020B0502040204020203" pitchFamily="34" charset="0"/>
              <a:ea typeface="Gadugi" panose="020B0502040204020203" pitchFamily="34" charset="0"/>
            </a:endParaRPr>
          </a:p>
        </p:txBody>
      </p:sp>
      <p:sp>
        <p:nvSpPr>
          <p:cNvPr id="3" name="Slide Number Placeholder 5">
            <a:extLst>
              <a:ext uri="{FF2B5EF4-FFF2-40B4-BE49-F238E27FC236}">
                <a16:creationId xmlns:a16="http://schemas.microsoft.com/office/drawing/2014/main" id="{0E23E43C-0CEA-1B35-6A0F-57973ED10F5B}"/>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13</a:t>
            </a:r>
          </a:p>
        </p:txBody>
      </p:sp>
    </p:spTree>
    <p:extLst>
      <p:ext uri="{BB962C8B-B14F-4D97-AF65-F5344CB8AC3E}">
        <p14:creationId xmlns:p14="http://schemas.microsoft.com/office/powerpoint/2010/main" val="2490458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64D981-0D7F-4B77-BC41-AE6522882694}"/>
              </a:ext>
            </a:extLst>
          </p:cNvPr>
          <p:cNvSpPr>
            <a:spLocks noGrp="1"/>
          </p:cNvSpPr>
          <p:nvPr>
            <p:ph type="title"/>
          </p:nvPr>
        </p:nvSpPr>
        <p:spPr>
          <a:xfrm>
            <a:off x="831850" y="2866292"/>
            <a:ext cx="10515600" cy="1696183"/>
          </a:xfrm>
        </p:spPr>
        <p:txBody>
          <a:bodyPr>
            <a:normAutofit/>
          </a:bodyPr>
          <a:lstStyle/>
          <a:p>
            <a:pPr algn="ctr"/>
            <a:r>
              <a:rPr lang="en-US" dirty="0"/>
              <a:t>2023 Rate Study Overview</a:t>
            </a:r>
          </a:p>
        </p:txBody>
      </p:sp>
      <p:pic>
        <p:nvPicPr>
          <p:cNvPr id="6" name="Picture 5">
            <a:extLst>
              <a:ext uri="{FF2B5EF4-FFF2-40B4-BE49-F238E27FC236}">
                <a16:creationId xmlns:a16="http://schemas.microsoft.com/office/drawing/2014/main" id="{ADAFBE98-7E0A-4865-805E-ABA3D1858F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sp>
        <p:nvSpPr>
          <p:cNvPr id="2" name="Slide Number Placeholder 5">
            <a:extLst>
              <a:ext uri="{FF2B5EF4-FFF2-40B4-BE49-F238E27FC236}">
                <a16:creationId xmlns:a16="http://schemas.microsoft.com/office/drawing/2014/main" id="{2458A0A0-CEA8-ED76-6ECA-2499F6A7EA2D}"/>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14</a:t>
            </a:r>
          </a:p>
        </p:txBody>
      </p:sp>
    </p:spTree>
    <p:extLst>
      <p:ext uri="{BB962C8B-B14F-4D97-AF65-F5344CB8AC3E}">
        <p14:creationId xmlns:p14="http://schemas.microsoft.com/office/powerpoint/2010/main" val="264011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404" y="404555"/>
            <a:ext cx="11525428" cy="1259079"/>
          </a:xfrm>
        </p:spPr>
        <p:txBody>
          <a:bodyPr>
            <a:noAutofit/>
          </a:bodyPr>
          <a:lstStyle/>
          <a:p>
            <a:pPr algn="ctr"/>
            <a:r>
              <a:rPr lang="en-US" sz="4400" dirty="0"/>
              <a:t>2023 Rate Study</a:t>
            </a:r>
            <a:br>
              <a:rPr lang="en-US" sz="4400" dirty="0"/>
            </a:br>
            <a:r>
              <a:rPr lang="en-US" sz="4400" dirty="0"/>
              <a:t>Infrastructure Improvement Charge</a:t>
            </a:r>
            <a:endParaRPr lang="en-US" sz="4400" b="1" dirty="0">
              <a:latin typeface="Mongolian Baiti" panose="03000500000000000000" pitchFamily="66" charset="0"/>
              <a:cs typeface="Mongolian Baiti" panose="03000500000000000000" pitchFamily="66"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369501" y="1663634"/>
            <a:ext cx="9452998" cy="10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66572" y="2148890"/>
            <a:ext cx="11191092" cy="3262432"/>
          </a:xfrm>
          <a:prstGeom prst="rect">
            <a:avLst/>
          </a:prstGeom>
          <a:noFill/>
        </p:spPr>
        <p:txBody>
          <a:bodyPr wrap="square" rtlCol="0">
            <a:spAutoFit/>
          </a:bodyPr>
          <a:lstStyle/>
          <a:p>
            <a:pPr>
              <a:spcAft>
                <a:spcPts val="1200"/>
              </a:spcAft>
            </a:pPr>
            <a:r>
              <a:rPr lang="en-US" sz="2800" dirty="0">
                <a:latin typeface="Gadugi" panose="020B0502040204020203" pitchFamily="34" charset="0"/>
              </a:rPr>
              <a:t>To determine a specific Infrastructure Improvement Charge paid by the former Mid-Sierra Water Utility customers representing the incremental cost of upsizing pipelines and adding fire hydrants to the Tahoe Cedars and Madden Creek water systems reconstruction projects from the systems’ current sizing to a size/capacity that would meet modern fire protection standards. </a:t>
            </a:r>
          </a:p>
          <a:p>
            <a:pPr>
              <a:spcAft>
                <a:spcPts val="1200"/>
              </a:spcAft>
            </a:pPr>
            <a:r>
              <a:rPr lang="en-US" sz="2800" dirty="0">
                <a:latin typeface="Gadugi" panose="020B0502040204020203" pitchFamily="34" charset="0"/>
              </a:rPr>
              <a:t>Be prepared to implement the charge beginning in 2024.</a:t>
            </a:r>
          </a:p>
        </p:txBody>
      </p:sp>
      <p:sp>
        <p:nvSpPr>
          <p:cNvPr id="3" name="Slide Number Placeholder 5">
            <a:extLst>
              <a:ext uri="{FF2B5EF4-FFF2-40B4-BE49-F238E27FC236}">
                <a16:creationId xmlns:a16="http://schemas.microsoft.com/office/drawing/2014/main" id="{4A66EA5F-6C83-FF43-774D-6C9CD84DE114}"/>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15</a:t>
            </a:r>
          </a:p>
        </p:txBody>
      </p:sp>
    </p:spTree>
    <p:extLst>
      <p:ext uri="{BB962C8B-B14F-4D97-AF65-F5344CB8AC3E}">
        <p14:creationId xmlns:p14="http://schemas.microsoft.com/office/powerpoint/2010/main" val="3245298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425C64-BB8C-06CE-D2B7-BC4D6782B1F8}"/>
              </a:ext>
            </a:extLst>
          </p:cNvPr>
          <p:cNvSpPr>
            <a:spLocks noGrp="1"/>
          </p:cNvSpPr>
          <p:nvPr>
            <p:ph idx="1"/>
          </p:nvPr>
        </p:nvSpPr>
        <p:spPr>
          <a:xfrm>
            <a:off x="741182" y="1282543"/>
            <a:ext cx="10709636" cy="4958924"/>
          </a:xfrm>
        </p:spPr>
        <p:txBody>
          <a:bodyPr>
            <a:normAutofit/>
          </a:bodyPr>
          <a:lstStyle/>
          <a:p>
            <a:pPr>
              <a:buFont typeface="Wingdings" panose="05000000000000000000" pitchFamily="2" charset="2"/>
              <a:buChar char="Ø"/>
            </a:pPr>
            <a:r>
              <a:rPr lang="en-US" dirty="0"/>
              <a:t>Development of proposed water rates must meet the requirements of Proposition 218</a:t>
            </a:r>
          </a:p>
          <a:p>
            <a:pPr>
              <a:buFont typeface="Wingdings" panose="05000000000000000000" pitchFamily="2" charset="2"/>
              <a:buChar char="Ø"/>
            </a:pPr>
            <a:r>
              <a:rPr lang="en-US" dirty="0"/>
              <a:t>Proposition 218</a:t>
            </a:r>
          </a:p>
          <a:p>
            <a:pPr lvl="1"/>
            <a:r>
              <a:rPr lang="en-US" dirty="0"/>
              <a:t>Provides the requirement for setting and implementing property related fees and charges</a:t>
            </a:r>
          </a:p>
          <a:p>
            <a:pPr lvl="2"/>
            <a:r>
              <a:rPr lang="en-US" sz="2200" dirty="0"/>
              <a:t>California constitution Article XIII D</a:t>
            </a:r>
          </a:p>
          <a:p>
            <a:pPr lvl="1"/>
            <a:r>
              <a:rPr lang="en-US" dirty="0"/>
              <a:t>Requires a cost basis for establishing the level of the fees and charges, including rates</a:t>
            </a:r>
          </a:p>
          <a:p>
            <a:pPr lvl="1"/>
            <a:r>
              <a:rPr lang="en-US" dirty="0"/>
              <a:t>Requires a customer notification and protest process</a:t>
            </a:r>
          </a:p>
          <a:p>
            <a:pPr lvl="1"/>
            <a:r>
              <a:rPr lang="en-US" dirty="0"/>
              <a:t>If no majority protest, the governing body may implement the proposed rates</a:t>
            </a:r>
          </a:p>
          <a:p>
            <a:pPr lvl="2"/>
            <a:r>
              <a:rPr lang="en-US" sz="2200" dirty="0"/>
              <a:t>Limits rate challenges to 120 days after adoption/implementation </a:t>
            </a:r>
          </a:p>
        </p:txBody>
      </p:sp>
      <p:sp>
        <p:nvSpPr>
          <p:cNvPr id="2" name="Title 1"/>
          <p:cNvSpPr>
            <a:spLocks noGrp="1"/>
          </p:cNvSpPr>
          <p:nvPr>
            <p:ph type="title"/>
          </p:nvPr>
        </p:nvSpPr>
        <p:spPr>
          <a:xfrm>
            <a:off x="838200" y="194252"/>
            <a:ext cx="10515600" cy="984852"/>
          </a:xfrm>
        </p:spPr>
        <p:txBody>
          <a:bodyPr>
            <a:normAutofit/>
          </a:bodyPr>
          <a:lstStyle/>
          <a:p>
            <a:pPr algn="ctr"/>
            <a:r>
              <a:rPr lang="en-US" sz="4400" b="1" dirty="0"/>
              <a:t>Establishing Proposed Water Rates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60973" y="1091058"/>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18B10514-AEC1-8681-3663-85A9F8859492}"/>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16</a:t>
            </a:r>
          </a:p>
        </p:txBody>
      </p:sp>
    </p:spTree>
    <p:extLst>
      <p:ext uri="{BB962C8B-B14F-4D97-AF65-F5344CB8AC3E}">
        <p14:creationId xmlns:p14="http://schemas.microsoft.com/office/powerpoint/2010/main" val="2148438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380" y="215027"/>
            <a:ext cx="11279239" cy="1259079"/>
          </a:xfrm>
        </p:spPr>
        <p:txBody>
          <a:bodyPr>
            <a:normAutofit/>
          </a:bodyPr>
          <a:lstStyle/>
          <a:p>
            <a:pPr algn="ctr"/>
            <a:r>
              <a:rPr lang="en-US" sz="4400" b="1" dirty="0"/>
              <a:t>Development of Cost-Based Rates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00727" y="1298448"/>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30339" y="1337842"/>
            <a:ext cx="10731320" cy="830997"/>
          </a:xfrm>
          <a:prstGeom prst="rect">
            <a:avLst/>
          </a:prstGeom>
          <a:noFill/>
        </p:spPr>
        <p:txBody>
          <a:bodyPr wrap="square" rtlCol="0">
            <a:spAutoFit/>
          </a:bodyPr>
          <a:lstStyle/>
          <a:p>
            <a:pPr>
              <a:spcBef>
                <a:spcPts val="600"/>
              </a:spcBef>
              <a:spcAft>
                <a:spcPts val="1200"/>
              </a:spcAft>
              <a:buSzPct val="80000"/>
            </a:pPr>
            <a:r>
              <a:rPr lang="en-US" sz="2400" b="1" dirty="0">
                <a:latin typeface="Gadugi" panose="020B0502040204020203" pitchFamily="34" charset="0"/>
                <a:ea typeface="Gadugi" panose="020B0502040204020203" pitchFamily="34" charset="0"/>
              </a:rPr>
              <a:t>A comprehensive study is completed to meet the requirements of Proposition 218</a:t>
            </a:r>
          </a:p>
        </p:txBody>
      </p:sp>
      <p:graphicFrame>
        <p:nvGraphicFramePr>
          <p:cNvPr id="3" name="Content Placeholder 7">
            <a:extLst>
              <a:ext uri="{FF2B5EF4-FFF2-40B4-BE49-F238E27FC236}">
                <a16:creationId xmlns:a16="http://schemas.microsoft.com/office/drawing/2014/main" id="{81E78379-5A40-90C6-9869-519FBCD4A97F}"/>
              </a:ext>
            </a:extLst>
          </p:cNvPr>
          <p:cNvGraphicFramePr>
            <a:graphicFrameLocks/>
          </p:cNvGraphicFramePr>
          <p:nvPr>
            <p:extLst>
              <p:ext uri="{D42A27DB-BD31-4B8C-83A1-F6EECF244321}">
                <p14:modId xmlns:p14="http://schemas.microsoft.com/office/powerpoint/2010/main" val="2736066335"/>
              </p:ext>
            </p:extLst>
          </p:nvPr>
        </p:nvGraphicFramePr>
        <p:xfrm>
          <a:off x="3390899" y="1919642"/>
          <a:ext cx="5410200" cy="44075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5">
            <a:extLst>
              <a:ext uri="{FF2B5EF4-FFF2-40B4-BE49-F238E27FC236}">
                <a16:creationId xmlns:a16="http://schemas.microsoft.com/office/drawing/2014/main" id="{260F1710-2B96-6254-0F79-5EA00BB5C3D0}"/>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17</a:t>
            </a:r>
          </a:p>
        </p:txBody>
      </p:sp>
    </p:spTree>
    <p:extLst>
      <p:ext uri="{BB962C8B-B14F-4D97-AF65-F5344CB8AC3E}">
        <p14:creationId xmlns:p14="http://schemas.microsoft.com/office/powerpoint/2010/main" val="1486670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380" y="187746"/>
            <a:ext cx="11279239" cy="857573"/>
          </a:xfrm>
        </p:spPr>
        <p:txBody>
          <a:bodyPr>
            <a:normAutofit/>
          </a:bodyPr>
          <a:lstStyle/>
          <a:p>
            <a:pPr algn="ctr"/>
            <a:r>
              <a:rPr lang="en-US" sz="4400" b="1" dirty="0"/>
              <a:t>Cost of Service Analysis Approach</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60972" y="1024921"/>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6380" y="1045319"/>
            <a:ext cx="10731320" cy="5206554"/>
          </a:xfrm>
          <a:prstGeom prst="rect">
            <a:avLst/>
          </a:prstGeom>
          <a:noFill/>
        </p:spPr>
        <p:txBody>
          <a:bodyPr wrap="square" rtlCol="0">
            <a:spAutoFit/>
          </a:bodyPr>
          <a:lstStyle/>
          <a:p>
            <a:pPr>
              <a:spcBef>
                <a:spcPts val="600"/>
              </a:spcBef>
              <a:spcAft>
                <a:spcPts val="1200"/>
              </a:spcAft>
              <a:buSzPct val="80000"/>
            </a:pPr>
            <a:r>
              <a:rPr lang="en-US" sz="2400" b="1" dirty="0">
                <a:latin typeface="Gadugi" panose="020B0502040204020203" pitchFamily="34" charset="0"/>
                <a:ea typeface="Gadugi" panose="020B0502040204020203" pitchFamily="34" charset="0"/>
              </a:rPr>
              <a:t>Develop two separate studies:</a:t>
            </a:r>
          </a:p>
          <a:p>
            <a:pPr marL="914400" lvl="1" indent="-457200">
              <a:spcAft>
                <a:spcPts val="1000"/>
              </a:spcAft>
              <a:buFont typeface="+mj-lt"/>
              <a:buAutoNum type="arabicPeriod"/>
              <a:defRPr/>
            </a:pPr>
            <a:r>
              <a:rPr lang="en-US" sz="2000" b="1" dirty="0">
                <a:solidFill>
                  <a:prstClr val="black"/>
                </a:solidFill>
                <a:latin typeface="Gadugi" panose="020B0502040204020203" pitchFamily="34" charset="0"/>
              </a:rPr>
              <a:t>2023</a:t>
            </a:r>
            <a:r>
              <a:rPr lang="en-US" sz="2000" dirty="0">
                <a:solidFill>
                  <a:prstClr val="black"/>
                </a:solidFill>
                <a:latin typeface="Gadugi" panose="020B0502040204020203" pitchFamily="34" charset="0"/>
              </a:rPr>
              <a:t> - Develop the cost-basis and approach for an Infrastructure Improvement Charge for customers of the former Mid-Sierra Utility water systems</a:t>
            </a:r>
          </a:p>
          <a:p>
            <a:pPr marL="1371600" lvl="2" indent="-457200">
              <a:spcAft>
                <a:spcPts val="1200"/>
              </a:spcAft>
              <a:buFont typeface="Arial" panose="020B0604020202020204" pitchFamily="34" charset="0"/>
              <a:buChar char="•"/>
              <a:defRPr/>
            </a:pPr>
            <a:r>
              <a:rPr lang="en-US" sz="2000" dirty="0">
                <a:solidFill>
                  <a:prstClr val="black"/>
                </a:solidFill>
                <a:latin typeface="Gadugi" panose="020B0502040204020203" pitchFamily="34" charset="0"/>
              </a:rPr>
              <a:t>Reflects the portion of the costs directly related to upsizing pipeline </a:t>
            </a:r>
            <a:r>
              <a:rPr lang="en-US" sz="2000" dirty="0">
                <a:latin typeface="Gadugi" panose="020B0502040204020203" pitchFamily="34" charset="0"/>
              </a:rPr>
              <a:t>and adding fire hydrants to the Tahoe Cedars and Madden Creek water systems’ reconstruction projects</a:t>
            </a:r>
            <a:endParaRPr lang="en-US" sz="2000" strike="sngStrike" dirty="0">
              <a:solidFill>
                <a:prstClr val="black"/>
              </a:solidFill>
              <a:latin typeface="Gadugi" panose="020B0502040204020203" pitchFamily="34" charset="0"/>
            </a:endParaRPr>
          </a:p>
          <a:p>
            <a:pPr marL="1371600" lvl="2" indent="-457200">
              <a:spcAft>
                <a:spcPts val="1200"/>
              </a:spcAft>
              <a:buFont typeface="Arial" panose="020B0604020202020204" pitchFamily="34" charset="0"/>
              <a:buChar char="•"/>
              <a:defRPr/>
            </a:pPr>
            <a:r>
              <a:rPr lang="en-US" sz="2000" dirty="0">
                <a:solidFill>
                  <a:prstClr val="black"/>
                </a:solidFill>
                <a:latin typeface="Gadugi" panose="020B0502040204020203" pitchFamily="34" charset="0"/>
              </a:rPr>
              <a:t>Charge established through a Proposition 218 process</a:t>
            </a:r>
          </a:p>
          <a:p>
            <a:pPr marL="914400" lvl="1" indent="-457200">
              <a:spcAft>
                <a:spcPts val="1200"/>
              </a:spcAft>
              <a:buFont typeface="+mj-lt"/>
              <a:buAutoNum type="arabicPeriod"/>
              <a:defRPr/>
            </a:pPr>
            <a:r>
              <a:rPr lang="en-US" sz="2000" b="1" dirty="0">
                <a:solidFill>
                  <a:prstClr val="black"/>
                </a:solidFill>
                <a:latin typeface="Gadugi" panose="020B0502040204020203" pitchFamily="34" charset="0"/>
              </a:rPr>
              <a:t>2024</a:t>
            </a:r>
            <a:r>
              <a:rPr lang="en-US" sz="2000" dirty="0">
                <a:solidFill>
                  <a:prstClr val="black"/>
                </a:solidFill>
                <a:latin typeface="Gadugi" panose="020B0502040204020203" pitchFamily="34" charset="0"/>
              </a:rPr>
              <a:t> - Once the Infrastructure Improvement Charge is adopted and implemented, update the </a:t>
            </a:r>
            <a:r>
              <a:rPr lang="en-US" sz="2000" dirty="0">
                <a:latin typeface="Gadugi" panose="020B0502040204020203" pitchFamily="34" charset="0"/>
              </a:rPr>
              <a:t>District-wide</a:t>
            </a:r>
            <a:r>
              <a:rPr lang="en-US" sz="2000" dirty="0">
                <a:solidFill>
                  <a:prstClr val="black"/>
                </a:solidFill>
                <a:latin typeface="Gadugi" panose="020B0502040204020203" pitchFamily="34" charset="0"/>
              </a:rPr>
              <a:t> rate study to develop rates for the next five-year period (2025-2029) </a:t>
            </a:r>
          </a:p>
          <a:p>
            <a:pPr marL="1371600" lvl="2" indent="-457200">
              <a:spcAft>
                <a:spcPts val="1200"/>
              </a:spcAft>
              <a:buFont typeface="Arial" panose="020B0604020202020204" pitchFamily="34" charset="0"/>
              <a:buChar char="•"/>
              <a:defRPr/>
            </a:pPr>
            <a:r>
              <a:rPr lang="en-US" sz="2000" dirty="0">
                <a:solidFill>
                  <a:prstClr val="black"/>
                </a:solidFill>
                <a:latin typeface="Gadugi" panose="020B0502040204020203" pitchFamily="34" charset="0"/>
              </a:rPr>
              <a:t>Update the water and sewer rate study completed in 2019 (rates for 2019-2024)</a:t>
            </a:r>
          </a:p>
          <a:p>
            <a:pPr marL="1371600" lvl="2" indent="-457200">
              <a:spcAft>
                <a:spcPts val="1800"/>
              </a:spcAft>
              <a:buFont typeface="Arial" panose="020B0604020202020204" pitchFamily="34" charset="0"/>
              <a:buChar char="•"/>
              <a:defRPr/>
            </a:pPr>
            <a:r>
              <a:rPr lang="en-US" sz="2000" dirty="0">
                <a:solidFill>
                  <a:prstClr val="black"/>
                </a:solidFill>
                <a:latin typeface="Gadugi" panose="020B0502040204020203" pitchFamily="34" charset="0"/>
              </a:rPr>
              <a:t>Incorporate the revenue from the adopted/implemented former Mid-Sierra </a:t>
            </a:r>
            <a:br>
              <a:rPr lang="en-US" sz="2000" dirty="0">
                <a:solidFill>
                  <a:prstClr val="black"/>
                </a:solidFill>
                <a:latin typeface="Gadugi" panose="020B0502040204020203" pitchFamily="34" charset="0"/>
              </a:rPr>
            </a:br>
            <a:r>
              <a:rPr lang="en-US" sz="2000" dirty="0">
                <a:solidFill>
                  <a:prstClr val="black"/>
                </a:solidFill>
                <a:latin typeface="Gadugi" panose="020B0502040204020203" pitchFamily="34" charset="0"/>
              </a:rPr>
              <a:t>customer Infrastructure Improvement Charge</a:t>
            </a:r>
          </a:p>
        </p:txBody>
      </p:sp>
      <p:sp>
        <p:nvSpPr>
          <p:cNvPr id="3" name="Slide Number Placeholder 5">
            <a:extLst>
              <a:ext uri="{FF2B5EF4-FFF2-40B4-BE49-F238E27FC236}">
                <a16:creationId xmlns:a16="http://schemas.microsoft.com/office/drawing/2014/main" id="{4641331E-2A5A-E600-3384-6E3CB2DDC6CA}"/>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18</a:t>
            </a:r>
          </a:p>
        </p:txBody>
      </p:sp>
    </p:spTree>
    <p:extLst>
      <p:ext uri="{BB962C8B-B14F-4D97-AF65-F5344CB8AC3E}">
        <p14:creationId xmlns:p14="http://schemas.microsoft.com/office/powerpoint/2010/main" val="2906990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425C64-BB8C-06CE-D2B7-BC4D6782B1F8}"/>
              </a:ext>
            </a:extLst>
          </p:cNvPr>
          <p:cNvSpPr>
            <a:spLocks noGrp="1"/>
          </p:cNvSpPr>
          <p:nvPr>
            <p:ph idx="1"/>
          </p:nvPr>
        </p:nvSpPr>
        <p:spPr>
          <a:xfrm>
            <a:off x="777954" y="1207537"/>
            <a:ext cx="10575846" cy="5033930"/>
          </a:xfrm>
        </p:spPr>
        <p:txBody>
          <a:bodyPr>
            <a:normAutofit lnSpcReduction="10000"/>
          </a:bodyPr>
          <a:lstStyle/>
          <a:p>
            <a:pPr lvl="1">
              <a:spcAft>
                <a:spcPts val="1200"/>
              </a:spcAft>
              <a:buFont typeface="Wingdings" panose="05000000000000000000" pitchFamily="2" charset="2"/>
              <a:buChar char="Ø"/>
            </a:pPr>
            <a:r>
              <a:rPr lang="en-US" dirty="0"/>
              <a:t>Purpose is to develop a cost-based charge that reflects the incremental cost of modern fire protection improvements to the Tahoe Cedars/Madden Creek water system reconstruction projects </a:t>
            </a:r>
            <a:endParaRPr lang="en-US" strike="sngStrike" dirty="0"/>
          </a:p>
          <a:p>
            <a:pPr lvl="1">
              <a:buFont typeface="Wingdings" panose="05000000000000000000" pitchFamily="2" charset="2"/>
              <a:buChar char="Ø"/>
            </a:pPr>
            <a:r>
              <a:rPr lang="en-US" dirty="0"/>
              <a:t>Basis of the charge will reflect the incremental cost of upsizing pipelines and adding fire hydrants to meet modern fire protection standards</a:t>
            </a:r>
          </a:p>
          <a:p>
            <a:pPr lvl="2">
              <a:spcAft>
                <a:spcPts val="1200"/>
              </a:spcAft>
            </a:pPr>
            <a:r>
              <a:rPr lang="en-US" dirty="0"/>
              <a:t>As discussed with the Board the remainder of the system reconstruction projects’ funding will be through water rate revenues, property tax revenues, and grant funding</a:t>
            </a:r>
          </a:p>
          <a:p>
            <a:pPr lvl="1">
              <a:buFont typeface="Wingdings" panose="05000000000000000000" pitchFamily="2" charset="2"/>
              <a:buChar char="Ø"/>
            </a:pPr>
            <a:r>
              <a:rPr lang="en-US" dirty="0"/>
              <a:t>Develop a single Proposition 218 process for the Infrastructure Improvement Charge for the former Mid-Sierra water utility customers</a:t>
            </a:r>
          </a:p>
          <a:p>
            <a:pPr lvl="2"/>
            <a:r>
              <a:rPr lang="en-US" dirty="0"/>
              <a:t>Implement the charge for a specified time period (e.g., 30 years) to recover the appropriate costs as identified</a:t>
            </a:r>
          </a:p>
          <a:p>
            <a:pPr lvl="2">
              <a:spcAft>
                <a:spcPts val="1200"/>
              </a:spcAft>
            </a:pPr>
            <a:r>
              <a:rPr lang="en-US" dirty="0"/>
              <a:t>Projected start of charge in January 2024</a:t>
            </a:r>
          </a:p>
          <a:p>
            <a:pPr lvl="1">
              <a:buFont typeface="Wingdings" panose="05000000000000000000" pitchFamily="2" charset="2"/>
              <a:buChar char="Ø"/>
            </a:pPr>
            <a:r>
              <a:rPr lang="en-US" dirty="0"/>
              <a:t>Revenues from the charge would be used for design, construction, direct capital funding, or annual debt service for the project</a:t>
            </a:r>
          </a:p>
        </p:txBody>
      </p:sp>
      <p:sp>
        <p:nvSpPr>
          <p:cNvPr id="2" name="Title 1"/>
          <p:cNvSpPr>
            <a:spLocks noGrp="1"/>
          </p:cNvSpPr>
          <p:nvPr>
            <p:ph type="title"/>
          </p:nvPr>
        </p:nvSpPr>
        <p:spPr>
          <a:xfrm>
            <a:off x="777954" y="297388"/>
            <a:ext cx="10515600" cy="900792"/>
          </a:xfrm>
        </p:spPr>
        <p:txBody>
          <a:bodyPr>
            <a:normAutofit/>
          </a:bodyPr>
          <a:lstStyle/>
          <a:p>
            <a:pPr algn="ctr"/>
            <a:r>
              <a:rPr lang="en-US" sz="4400" b="1" dirty="0"/>
              <a:t>Infrastructure Improvement Charge</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00727" y="1198180"/>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55F1A612-0184-2BA0-1C9F-5BC3AE2FF51E}"/>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19</a:t>
            </a:r>
          </a:p>
        </p:txBody>
      </p:sp>
    </p:spTree>
    <p:extLst>
      <p:ext uri="{BB962C8B-B14F-4D97-AF65-F5344CB8AC3E}">
        <p14:creationId xmlns:p14="http://schemas.microsoft.com/office/powerpoint/2010/main" val="395009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279696" y="1400382"/>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B7DA92BF-33F0-417C-C307-DA8D0839181F}"/>
              </a:ext>
            </a:extLst>
          </p:cNvPr>
          <p:cNvSpPr>
            <a:spLocks noGrp="1"/>
          </p:cNvSpPr>
          <p:nvPr>
            <p:ph type="title"/>
          </p:nvPr>
        </p:nvSpPr>
        <p:spPr>
          <a:xfrm>
            <a:off x="838200" y="500063"/>
            <a:ext cx="10515600" cy="947738"/>
          </a:xfrm>
        </p:spPr>
        <p:txBody>
          <a:bodyPr>
            <a:normAutofit/>
          </a:bodyPr>
          <a:lstStyle/>
          <a:p>
            <a:pPr algn="ctr"/>
            <a:r>
              <a:rPr lang="en-US" dirty="0"/>
              <a:t>TCPUD Strategic Priority</a:t>
            </a:r>
          </a:p>
        </p:txBody>
      </p:sp>
      <p:sp>
        <p:nvSpPr>
          <p:cNvPr id="9" name="Content Placeholder 2">
            <a:extLst>
              <a:ext uri="{FF2B5EF4-FFF2-40B4-BE49-F238E27FC236}">
                <a16:creationId xmlns:a16="http://schemas.microsoft.com/office/drawing/2014/main" id="{B9F93C54-9137-CDB5-3281-709348932209}"/>
              </a:ext>
            </a:extLst>
          </p:cNvPr>
          <p:cNvSpPr>
            <a:spLocks noGrp="1"/>
          </p:cNvSpPr>
          <p:nvPr>
            <p:ph idx="1"/>
          </p:nvPr>
        </p:nvSpPr>
        <p:spPr>
          <a:xfrm>
            <a:off x="1282095" y="3577774"/>
            <a:ext cx="9661150" cy="2150364"/>
          </a:xfrm>
        </p:spPr>
        <p:txBody>
          <a:bodyPr>
            <a:normAutofit/>
          </a:bodyPr>
          <a:lstStyle/>
          <a:p>
            <a:pPr lvl="1">
              <a:lnSpc>
                <a:spcPct val="120000"/>
              </a:lnSpc>
              <a:spcAft>
                <a:spcPts val="1800"/>
              </a:spcAft>
            </a:pPr>
            <a:r>
              <a:rPr lang="en-US" sz="2800" dirty="0">
                <a:ea typeface="Gadugi" panose="020B0502040204020203" pitchFamily="34" charset="0"/>
              </a:rPr>
              <a:t>Develop and implement long-term water infrastructure funding strategy</a:t>
            </a:r>
          </a:p>
          <a:p>
            <a:pPr lvl="1"/>
            <a:r>
              <a:rPr lang="en-US" sz="2800" dirty="0">
                <a:ea typeface="Gadugi" panose="020B0502040204020203" pitchFamily="34" charset="0"/>
              </a:rPr>
              <a:t>Complete Water &amp; Sewer Rate Study</a:t>
            </a:r>
          </a:p>
          <a:p>
            <a:pPr lvl="1" algn="ctr"/>
            <a:endParaRPr lang="en-US" sz="2000" dirty="0"/>
          </a:p>
          <a:p>
            <a:pPr lvl="1"/>
            <a:endParaRPr lang="en-US" sz="2000" dirty="0"/>
          </a:p>
          <a:p>
            <a:pPr marL="457200" lvl="1" indent="0">
              <a:buNone/>
            </a:pPr>
            <a:endParaRPr lang="en-US" sz="2000" dirty="0"/>
          </a:p>
          <a:p>
            <a:pPr marL="457200" lvl="1" indent="0">
              <a:buNone/>
            </a:pPr>
            <a:endParaRPr lang="en-US" dirty="0"/>
          </a:p>
          <a:p>
            <a:pPr lvl="1"/>
            <a:endParaRPr lang="en-US" dirty="0"/>
          </a:p>
          <a:p>
            <a:endParaRPr lang="en-US" dirty="0"/>
          </a:p>
        </p:txBody>
      </p:sp>
      <p:pic>
        <p:nvPicPr>
          <p:cNvPr id="11" name="Picture 10" descr="Text&#10;&#10;Description automatically generated">
            <a:extLst>
              <a:ext uri="{FF2B5EF4-FFF2-40B4-BE49-F238E27FC236}">
                <a16:creationId xmlns:a16="http://schemas.microsoft.com/office/drawing/2014/main" id="{F811060A-A4A2-6716-0DF2-3368DDF1DD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5247" y="1639047"/>
            <a:ext cx="10361506" cy="1641179"/>
          </a:xfrm>
          <a:prstGeom prst="rect">
            <a:avLst/>
          </a:prstGeom>
        </p:spPr>
      </p:pic>
      <p:sp>
        <p:nvSpPr>
          <p:cNvPr id="2" name="Slide Number Placeholder 5">
            <a:extLst>
              <a:ext uri="{FF2B5EF4-FFF2-40B4-BE49-F238E27FC236}">
                <a16:creationId xmlns:a16="http://schemas.microsoft.com/office/drawing/2014/main" id="{2F3FE480-E71C-7AB6-E7AD-346FFCF4D46E}"/>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3</a:t>
            </a:r>
          </a:p>
        </p:txBody>
      </p:sp>
    </p:spTree>
    <p:extLst>
      <p:ext uri="{BB962C8B-B14F-4D97-AF65-F5344CB8AC3E}">
        <p14:creationId xmlns:p14="http://schemas.microsoft.com/office/powerpoint/2010/main" val="469444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425C64-BB8C-06CE-D2B7-BC4D6782B1F8}"/>
              </a:ext>
            </a:extLst>
          </p:cNvPr>
          <p:cNvSpPr>
            <a:spLocks noGrp="1"/>
          </p:cNvSpPr>
          <p:nvPr>
            <p:ph idx="1"/>
          </p:nvPr>
        </p:nvSpPr>
        <p:spPr>
          <a:xfrm>
            <a:off x="611880" y="1465413"/>
            <a:ext cx="10968239" cy="4351338"/>
          </a:xfrm>
        </p:spPr>
        <p:txBody>
          <a:bodyPr>
            <a:normAutofit fontScale="92500" lnSpcReduction="10000"/>
          </a:bodyPr>
          <a:lstStyle/>
          <a:p>
            <a:pPr lvl="1">
              <a:lnSpc>
                <a:spcPct val="100000"/>
              </a:lnSpc>
              <a:spcAft>
                <a:spcPts val="1200"/>
              </a:spcAft>
            </a:pPr>
            <a:r>
              <a:rPr lang="en-US" dirty="0"/>
              <a:t>Work with staff to finalize assumptions for the Infrastructure Improvement Charge</a:t>
            </a:r>
            <a:endParaRPr lang="en-US" strike="sngStrike" dirty="0"/>
          </a:p>
          <a:p>
            <a:pPr lvl="1">
              <a:lnSpc>
                <a:spcPct val="120000"/>
              </a:lnSpc>
              <a:spcAft>
                <a:spcPts val="1200"/>
              </a:spcAft>
            </a:pPr>
            <a:r>
              <a:rPr lang="en-US" dirty="0"/>
              <a:t>Develop engineering analyses and technical memorandum presenting the</a:t>
            </a:r>
            <a:r>
              <a:rPr lang="en-US" dirty="0">
                <a:solidFill>
                  <a:srgbClr val="FF0000"/>
                </a:solidFill>
              </a:rPr>
              <a:t> </a:t>
            </a:r>
            <a:r>
              <a:rPr lang="en-US" dirty="0"/>
              <a:t>cost-basis </a:t>
            </a:r>
            <a:endParaRPr lang="en-US" strike="sngStrike" dirty="0"/>
          </a:p>
          <a:p>
            <a:pPr lvl="1">
              <a:spcAft>
                <a:spcPts val="1200"/>
              </a:spcAft>
            </a:pPr>
            <a:r>
              <a:rPr lang="en-US" dirty="0"/>
              <a:t>Develop the rate study presenting the revenue requirement, cost of service, and rate design</a:t>
            </a:r>
          </a:p>
          <a:p>
            <a:pPr lvl="1">
              <a:lnSpc>
                <a:spcPct val="100000"/>
              </a:lnSpc>
              <a:spcAft>
                <a:spcPts val="1200"/>
              </a:spcAft>
            </a:pPr>
            <a:r>
              <a:rPr lang="en-US" dirty="0"/>
              <a:t>Work with staff and Board to develop the draft proposed Infrastructure Improvement Charge and effective time period</a:t>
            </a:r>
          </a:p>
          <a:p>
            <a:pPr lvl="1">
              <a:lnSpc>
                <a:spcPct val="100000"/>
              </a:lnSpc>
              <a:spcAft>
                <a:spcPts val="1200"/>
              </a:spcAft>
            </a:pPr>
            <a:r>
              <a:rPr lang="en-US" dirty="0"/>
              <a:t>Present recommendations to the Board, set the public hearing, and mail customer notification </a:t>
            </a:r>
          </a:p>
          <a:p>
            <a:pPr lvl="1">
              <a:lnSpc>
                <a:spcPct val="100000"/>
              </a:lnSpc>
              <a:spcAft>
                <a:spcPts val="1200"/>
              </a:spcAft>
            </a:pPr>
            <a:r>
              <a:rPr lang="en-US" dirty="0"/>
              <a:t>Begin District-wide water rate study update in spring of 2024</a:t>
            </a:r>
          </a:p>
        </p:txBody>
      </p:sp>
      <p:sp>
        <p:nvSpPr>
          <p:cNvPr id="2" name="Title 1"/>
          <p:cNvSpPr>
            <a:spLocks noGrp="1"/>
          </p:cNvSpPr>
          <p:nvPr>
            <p:ph type="title"/>
          </p:nvPr>
        </p:nvSpPr>
        <p:spPr>
          <a:xfrm>
            <a:off x="838200" y="297387"/>
            <a:ext cx="10515600" cy="1325563"/>
          </a:xfrm>
        </p:spPr>
        <p:txBody>
          <a:bodyPr>
            <a:normAutofit/>
          </a:bodyPr>
          <a:lstStyle/>
          <a:p>
            <a:pPr algn="ctr"/>
            <a:r>
              <a:rPr lang="en-US" sz="4400" b="1" dirty="0"/>
              <a:t>Cost of Service Study – Next Steps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00727" y="1298448"/>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9C557084-08EF-8D10-51EA-8E1452FFAC5A}"/>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20</a:t>
            </a:r>
          </a:p>
        </p:txBody>
      </p:sp>
    </p:spTree>
    <p:extLst>
      <p:ext uri="{BB962C8B-B14F-4D97-AF65-F5344CB8AC3E}">
        <p14:creationId xmlns:p14="http://schemas.microsoft.com/office/powerpoint/2010/main" val="1766531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380" y="366504"/>
            <a:ext cx="11279239" cy="831411"/>
          </a:xfrm>
        </p:spPr>
        <p:txBody>
          <a:bodyPr>
            <a:normAutofit/>
          </a:bodyPr>
          <a:lstStyle/>
          <a:p>
            <a:pPr algn="ctr"/>
            <a:r>
              <a:rPr lang="en-US" sz="4400" b="1" dirty="0"/>
              <a:t>Cost of Service Study -  Proposed Schedule</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1338" y="5329757"/>
            <a:ext cx="1418742" cy="911710"/>
          </a:xfrm>
          <a:prstGeom prst="rect">
            <a:avLst/>
          </a:prstGeom>
        </p:spPr>
      </p:pic>
      <p:cxnSp>
        <p:nvCxnSpPr>
          <p:cNvPr id="8" name="Straight Connector 7"/>
          <p:cNvCxnSpPr/>
          <p:nvPr/>
        </p:nvCxnSpPr>
        <p:spPr>
          <a:xfrm>
            <a:off x="1360972" y="1156412"/>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98396" y="1156412"/>
            <a:ext cx="7031091" cy="5647700"/>
          </a:xfrm>
          <a:prstGeom prst="rect">
            <a:avLst/>
          </a:prstGeom>
          <a:noFill/>
        </p:spPr>
        <p:txBody>
          <a:bodyPr wrap="square" rtlCol="0">
            <a:spAutoFit/>
          </a:bodyPr>
          <a:lstStyle/>
          <a:p>
            <a:pPr>
              <a:spcBef>
                <a:spcPts val="600"/>
              </a:spcBef>
              <a:spcAft>
                <a:spcPts val="1200"/>
              </a:spcAft>
              <a:buSzPct val="80000"/>
            </a:pPr>
            <a:r>
              <a:rPr lang="en-US" sz="2400" b="1" u="sng" dirty="0">
                <a:latin typeface="Gadugi" panose="020B0502040204020203" pitchFamily="34" charset="0"/>
                <a:ea typeface="Gadugi" panose="020B0502040204020203" pitchFamily="34" charset="0"/>
              </a:rPr>
              <a:t>April 21, 2023 – Board Meeting</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Recommendations on approach &amp; estimated charge per customer</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Feedback and direction</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Begin public outreach on rate study</a:t>
            </a:r>
          </a:p>
          <a:p>
            <a:pPr marL="0" marR="0" lvl="0" indent="0" algn="l" defTabSz="914400" rtl="0" eaLnBrk="1" fontAlgn="auto" latinLnBrk="0" hangingPunct="1">
              <a:lnSpc>
                <a:spcPct val="100000"/>
              </a:lnSpc>
              <a:spcBef>
                <a:spcPts val="600"/>
              </a:spcBef>
              <a:spcAft>
                <a:spcPts val="1200"/>
              </a:spcAft>
              <a:buClrTx/>
              <a:buSzPct val="80000"/>
              <a:buFontTx/>
              <a:buNone/>
              <a:tabLst/>
              <a:defRPr/>
            </a:pPr>
            <a:r>
              <a:rPr kumimoji="0" lang="en-US" sz="2400" b="1" i="0" u="sng" strike="noStrike" kern="1200" cap="none" spc="0" normalizeH="0" baseline="0" noProof="0" dirty="0">
                <a:ln>
                  <a:noFill/>
                </a:ln>
                <a:solidFill>
                  <a:prstClr val="black"/>
                </a:solidFill>
                <a:effectLst/>
                <a:uLnTx/>
                <a:uFillTx/>
                <a:latin typeface="Gadugi" panose="020B0502040204020203" pitchFamily="34" charset="0"/>
                <a:ea typeface="Gadugi" panose="020B0502040204020203" pitchFamily="34" charset="0"/>
                <a:cs typeface="+mn-cs"/>
              </a:rPr>
              <a:t>May-July 2023</a:t>
            </a:r>
          </a:p>
          <a:p>
            <a:pPr marL="569913" marR="0" lvl="1" indent="-342900" algn="l" defTabSz="914400" rtl="0" eaLnBrk="1" fontAlgn="auto" latinLnBrk="0" hangingPunct="1">
              <a:lnSpc>
                <a:spcPct val="100000"/>
              </a:lnSpc>
              <a:spcBef>
                <a:spcPts val="0"/>
              </a:spcBef>
              <a:spcAft>
                <a:spcPts val="600"/>
              </a:spcAft>
              <a:buClrTx/>
              <a:buSzPct val="80000"/>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Gadugi" panose="020B0502040204020203" pitchFamily="34" charset="0"/>
                <a:ea typeface="Gadugi" panose="020B0502040204020203" pitchFamily="34" charset="0"/>
                <a:cs typeface="+mn-cs"/>
              </a:rPr>
              <a:t>Prepare messaging/Prop 218 notice drafts</a:t>
            </a:r>
          </a:p>
          <a:p>
            <a:pPr marL="569913" marR="0" lvl="1" indent="-342900" algn="l" defTabSz="914400" rtl="0" eaLnBrk="1" fontAlgn="auto" latinLnBrk="0" hangingPunct="1">
              <a:lnSpc>
                <a:spcPct val="100000"/>
              </a:lnSpc>
              <a:spcBef>
                <a:spcPts val="0"/>
              </a:spcBef>
              <a:spcAft>
                <a:spcPts val="600"/>
              </a:spcAft>
              <a:buClrTx/>
              <a:buSzPct val="80000"/>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Gadugi" panose="020B0502040204020203" pitchFamily="34" charset="0"/>
                <a:ea typeface="Gadugi" panose="020B0502040204020203" pitchFamily="34" charset="0"/>
                <a:cs typeface="+mn-cs"/>
              </a:rPr>
              <a:t>Public </a:t>
            </a:r>
            <a:r>
              <a:rPr lang="en-US" dirty="0">
                <a:solidFill>
                  <a:prstClr val="black"/>
                </a:solidFill>
                <a:latin typeface="Gadugi" panose="020B0502040204020203" pitchFamily="34" charset="0"/>
                <a:ea typeface="Gadugi" panose="020B0502040204020203" pitchFamily="34" charset="0"/>
              </a:rPr>
              <a:t>engagement</a:t>
            </a:r>
            <a:endParaRPr kumimoji="0" lang="en-US" sz="1800" b="0" i="0" u="none" strike="noStrike" kern="1200" cap="none" spc="0" normalizeH="0" baseline="0" noProof="0" dirty="0">
              <a:ln>
                <a:noFill/>
              </a:ln>
              <a:solidFill>
                <a:prstClr val="black"/>
              </a:solidFill>
              <a:effectLst/>
              <a:uLnTx/>
              <a:uFillTx/>
              <a:latin typeface="Gadugi" panose="020B0502040204020203" pitchFamily="34" charset="0"/>
              <a:ea typeface="Gadugi" panose="020B0502040204020203" pitchFamily="34" charset="0"/>
              <a:cs typeface="+mn-cs"/>
            </a:endParaRPr>
          </a:p>
          <a:p>
            <a:pPr>
              <a:spcBef>
                <a:spcPts val="600"/>
              </a:spcBef>
              <a:spcAft>
                <a:spcPts val="1200"/>
              </a:spcAft>
              <a:buSzPct val="80000"/>
            </a:pPr>
            <a:r>
              <a:rPr lang="en-US" sz="2400" b="1" u="sng" dirty="0">
                <a:latin typeface="Gadugi" panose="020B0502040204020203" pitchFamily="34" charset="0"/>
                <a:ea typeface="Gadugi" panose="020B0502040204020203" pitchFamily="34" charset="0"/>
              </a:rPr>
              <a:t>August 18, 2023 – Board Meeting</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Recommend final Capital Infrastructure Charge</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Set Prop 218 Hearing Date – October 20, 2023</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Initiate Prop. 218 process/Mail Prop 218 Notice (late Aug/early Sept)</a:t>
            </a:r>
          </a:p>
          <a:p>
            <a:pPr marL="227013" lvl="1">
              <a:spcAft>
                <a:spcPts val="1200"/>
              </a:spcAft>
              <a:buSzPct val="80000"/>
            </a:pPr>
            <a:endParaRPr lang="en-US" sz="2400" b="1" dirty="0">
              <a:latin typeface="Gadugi" panose="020B0502040204020203" pitchFamily="34" charset="0"/>
              <a:ea typeface="Gadugi" panose="020B0502040204020203" pitchFamily="34" charset="0"/>
            </a:endParaRPr>
          </a:p>
        </p:txBody>
      </p:sp>
      <p:sp>
        <p:nvSpPr>
          <p:cNvPr id="11" name="TextBox 10">
            <a:extLst>
              <a:ext uri="{FF2B5EF4-FFF2-40B4-BE49-F238E27FC236}">
                <a16:creationId xmlns:a16="http://schemas.microsoft.com/office/drawing/2014/main" id="{826370B5-F59A-1019-D936-A3E28E6016DD}"/>
              </a:ext>
            </a:extLst>
          </p:cNvPr>
          <p:cNvSpPr txBox="1"/>
          <p:nvPr/>
        </p:nvSpPr>
        <p:spPr>
          <a:xfrm>
            <a:off x="6659228" y="1197915"/>
            <a:ext cx="5460852" cy="2723823"/>
          </a:xfrm>
          <a:prstGeom prst="rect">
            <a:avLst/>
          </a:prstGeom>
          <a:noFill/>
        </p:spPr>
        <p:txBody>
          <a:bodyPr wrap="square" rtlCol="0">
            <a:spAutoFit/>
          </a:bodyPr>
          <a:lstStyle/>
          <a:p>
            <a:pPr>
              <a:spcBef>
                <a:spcPts val="600"/>
              </a:spcBef>
              <a:spcAft>
                <a:spcPts val="1200"/>
              </a:spcAft>
              <a:buSzPct val="80000"/>
            </a:pPr>
            <a:r>
              <a:rPr lang="en-US" sz="2400" b="1" u="sng" dirty="0">
                <a:latin typeface="Gadugi" panose="020B0502040204020203" pitchFamily="34" charset="0"/>
                <a:ea typeface="Gadugi" panose="020B0502040204020203" pitchFamily="34" charset="0"/>
              </a:rPr>
              <a:t>September 2023</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Two Public workshops (one each, evening/day)</a:t>
            </a:r>
          </a:p>
          <a:p>
            <a:pPr>
              <a:spcBef>
                <a:spcPts val="600"/>
              </a:spcBef>
              <a:spcAft>
                <a:spcPts val="1200"/>
              </a:spcAft>
              <a:buSzPct val="80000"/>
            </a:pPr>
            <a:r>
              <a:rPr lang="en-US" sz="2400" b="1" u="sng" dirty="0">
                <a:latin typeface="Gadugi" panose="020B0502040204020203" pitchFamily="34" charset="0"/>
                <a:ea typeface="Gadugi" panose="020B0502040204020203" pitchFamily="34" charset="0"/>
              </a:rPr>
              <a:t>October 20, 2023 – Board Meeting</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Hold Prop 218 Public Hearing</a:t>
            </a:r>
          </a:p>
          <a:p>
            <a:pPr marL="569913" lvl="1" indent="-342900">
              <a:spcAft>
                <a:spcPts val="600"/>
              </a:spcAft>
              <a:buSzPct val="80000"/>
              <a:buFont typeface="Wingdings" panose="05000000000000000000" pitchFamily="2" charset="2"/>
              <a:buChar char="Ø"/>
            </a:pPr>
            <a:r>
              <a:rPr lang="en-US" dirty="0">
                <a:latin typeface="Gadugi" panose="020B0502040204020203" pitchFamily="34" charset="0"/>
                <a:ea typeface="Gadugi" panose="020B0502040204020203" pitchFamily="34" charset="0"/>
              </a:rPr>
              <a:t>Board vote to approve rate/charge</a:t>
            </a:r>
          </a:p>
          <a:p>
            <a:pPr>
              <a:spcBef>
                <a:spcPts val="600"/>
              </a:spcBef>
              <a:spcAft>
                <a:spcPts val="600"/>
              </a:spcAft>
              <a:buSzPct val="80000"/>
            </a:pPr>
            <a:r>
              <a:rPr lang="en-US" sz="2400" b="1" dirty="0">
                <a:latin typeface="Gadugi" panose="020B0502040204020203" pitchFamily="34" charset="0"/>
                <a:ea typeface="Gadugi" panose="020B0502040204020203" pitchFamily="34" charset="0"/>
              </a:rPr>
              <a:t> </a:t>
            </a:r>
          </a:p>
        </p:txBody>
      </p:sp>
      <p:sp>
        <p:nvSpPr>
          <p:cNvPr id="3" name="Slide Number Placeholder 5">
            <a:extLst>
              <a:ext uri="{FF2B5EF4-FFF2-40B4-BE49-F238E27FC236}">
                <a16:creationId xmlns:a16="http://schemas.microsoft.com/office/drawing/2014/main" id="{4C7978C3-B1E1-683A-3405-26AD1FED366B}"/>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21</a:t>
            </a:r>
          </a:p>
        </p:txBody>
      </p:sp>
    </p:spTree>
    <p:extLst>
      <p:ext uri="{BB962C8B-B14F-4D97-AF65-F5344CB8AC3E}">
        <p14:creationId xmlns:p14="http://schemas.microsoft.com/office/powerpoint/2010/main" val="1685793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380" y="366504"/>
            <a:ext cx="11279239" cy="831411"/>
          </a:xfrm>
        </p:spPr>
        <p:txBody>
          <a:bodyPr>
            <a:normAutofit/>
          </a:bodyPr>
          <a:lstStyle/>
          <a:p>
            <a:pPr algn="ctr"/>
            <a:r>
              <a:rPr lang="en-US" sz="4400" b="1" dirty="0"/>
              <a:t>Proposed Schedule - continued</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60972" y="1156412"/>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26370B5-F59A-1019-D936-A3E28E6016DD}"/>
              </a:ext>
            </a:extLst>
          </p:cNvPr>
          <p:cNvSpPr txBox="1"/>
          <p:nvPr/>
        </p:nvSpPr>
        <p:spPr>
          <a:xfrm>
            <a:off x="1360972" y="1374591"/>
            <a:ext cx="9137043" cy="41088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1200"/>
              </a:spcAft>
              <a:buClrTx/>
              <a:buSzPct val="80000"/>
              <a:buFontTx/>
              <a:buNone/>
              <a:tabLst/>
              <a:defRPr/>
            </a:pPr>
            <a:r>
              <a:rPr kumimoji="0" lang="en-US" sz="2400" b="1" i="0" u="sng" strike="noStrike" kern="1200" cap="none" spc="0" normalizeH="0" baseline="0" noProof="0" dirty="0">
                <a:ln>
                  <a:noFill/>
                </a:ln>
                <a:solidFill>
                  <a:prstClr val="black"/>
                </a:solidFill>
                <a:effectLst/>
                <a:uLnTx/>
                <a:uFillTx/>
                <a:latin typeface="Gadugi" panose="020B0502040204020203" pitchFamily="34" charset="0"/>
                <a:ea typeface="Gadugi" panose="020B0502040204020203" pitchFamily="34" charset="0"/>
                <a:cs typeface="+mn-cs"/>
              </a:rPr>
              <a:t>January 2024</a:t>
            </a:r>
          </a:p>
          <a:p>
            <a:pPr marL="569913" marR="0" lvl="1" indent="-342900" algn="l" defTabSz="914400" rtl="0" eaLnBrk="1" fontAlgn="auto" latinLnBrk="0" hangingPunct="1">
              <a:lnSpc>
                <a:spcPct val="100000"/>
              </a:lnSpc>
              <a:spcBef>
                <a:spcPts val="0"/>
              </a:spcBef>
              <a:spcAft>
                <a:spcPts val="600"/>
              </a:spcAft>
              <a:buClrTx/>
              <a:buSzPct val="80000"/>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Gadugi" panose="020B0502040204020203" pitchFamily="34" charset="0"/>
                <a:ea typeface="Gadugi" panose="020B0502040204020203" pitchFamily="34" charset="0"/>
                <a:cs typeface="+mn-cs"/>
              </a:rPr>
              <a:t>Implement Infrastructure Improvement Charge for former Mid-Sierra Utility customers</a:t>
            </a:r>
          </a:p>
          <a:p>
            <a:pPr>
              <a:spcBef>
                <a:spcPts val="600"/>
              </a:spcBef>
              <a:spcAft>
                <a:spcPts val="1200"/>
              </a:spcAft>
              <a:buSzPct val="80000"/>
            </a:pPr>
            <a:r>
              <a:rPr lang="en-US" sz="2400" b="1" u="sng" dirty="0">
                <a:latin typeface="Gadugi" panose="020B0502040204020203" pitchFamily="34" charset="0"/>
                <a:ea typeface="Gadugi" panose="020B0502040204020203" pitchFamily="34" charset="0"/>
              </a:rPr>
              <a:t>Spring 2024</a:t>
            </a:r>
          </a:p>
          <a:p>
            <a:pPr marL="569913" lvl="1" indent="-342900">
              <a:spcAft>
                <a:spcPts val="1200"/>
              </a:spcAft>
              <a:buSzPct val="80000"/>
              <a:buFont typeface="Wingdings" panose="05000000000000000000" pitchFamily="2" charset="2"/>
              <a:buChar char="Ø"/>
            </a:pPr>
            <a:r>
              <a:rPr lang="en-US" sz="2000" dirty="0">
                <a:latin typeface="Gadugi" panose="020B0502040204020203" pitchFamily="34" charset="0"/>
                <a:ea typeface="Gadugi" panose="020B0502040204020203" pitchFamily="34" charset="0"/>
              </a:rPr>
              <a:t>Begin 5-year rate study for water/sewer rates for entire District area</a:t>
            </a:r>
          </a:p>
          <a:p>
            <a:pPr>
              <a:spcBef>
                <a:spcPts val="600"/>
              </a:spcBef>
              <a:spcAft>
                <a:spcPts val="1200"/>
              </a:spcAft>
              <a:buSzPct val="80000"/>
            </a:pPr>
            <a:r>
              <a:rPr lang="en-US" sz="2400" b="1" u="sng" dirty="0">
                <a:latin typeface="Gadugi" panose="020B0502040204020203" pitchFamily="34" charset="0"/>
                <a:ea typeface="Gadugi" panose="020B0502040204020203" pitchFamily="34" charset="0"/>
              </a:rPr>
              <a:t>October 2024</a:t>
            </a:r>
          </a:p>
          <a:p>
            <a:pPr marL="569913" lvl="1" indent="-342900">
              <a:spcAft>
                <a:spcPts val="600"/>
              </a:spcAft>
              <a:buSzPct val="80000"/>
              <a:buFont typeface="Wingdings" panose="05000000000000000000" pitchFamily="2" charset="2"/>
              <a:buChar char="Ø"/>
            </a:pPr>
            <a:r>
              <a:rPr lang="en-US" sz="2000" dirty="0">
                <a:latin typeface="Gadugi" panose="020B0502040204020203" pitchFamily="34" charset="0"/>
                <a:ea typeface="Gadugi" panose="020B0502040204020203" pitchFamily="34" charset="0"/>
              </a:rPr>
              <a:t>Hold Prop 218 Public Hearing at October Board Meeting for 5-year rate study for water/sewer rates for entire District service area</a:t>
            </a:r>
          </a:p>
          <a:p>
            <a:pPr>
              <a:spcBef>
                <a:spcPts val="600"/>
              </a:spcBef>
              <a:spcAft>
                <a:spcPts val="600"/>
              </a:spcAft>
              <a:buSzPct val="80000"/>
            </a:pPr>
            <a:r>
              <a:rPr lang="en-US" sz="2400" b="1" dirty="0">
                <a:latin typeface="Gadugi" panose="020B0502040204020203" pitchFamily="34" charset="0"/>
                <a:ea typeface="Gadugi" panose="020B0502040204020203" pitchFamily="34" charset="0"/>
              </a:rPr>
              <a:t> </a:t>
            </a:r>
          </a:p>
        </p:txBody>
      </p:sp>
      <p:sp>
        <p:nvSpPr>
          <p:cNvPr id="3" name="Slide Number Placeholder 5">
            <a:extLst>
              <a:ext uri="{FF2B5EF4-FFF2-40B4-BE49-F238E27FC236}">
                <a16:creationId xmlns:a16="http://schemas.microsoft.com/office/drawing/2014/main" id="{EF9AFDDB-6696-61B3-A985-4B8F651C7F83}"/>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22</a:t>
            </a:r>
          </a:p>
        </p:txBody>
      </p:sp>
    </p:spTree>
    <p:extLst>
      <p:ext uri="{BB962C8B-B14F-4D97-AF65-F5344CB8AC3E}">
        <p14:creationId xmlns:p14="http://schemas.microsoft.com/office/powerpoint/2010/main" val="3288178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64D981-0D7F-4B77-BC41-AE6522882694}"/>
              </a:ext>
            </a:extLst>
          </p:cNvPr>
          <p:cNvSpPr>
            <a:spLocks noGrp="1"/>
          </p:cNvSpPr>
          <p:nvPr>
            <p:ph type="title"/>
          </p:nvPr>
        </p:nvSpPr>
        <p:spPr>
          <a:xfrm>
            <a:off x="577477" y="2653236"/>
            <a:ext cx="11037046" cy="1918666"/>
          </a:xfrm>
        </p:spPr>
        <p:txBody>
          <a:bodyPr>
            <a:normAutofit/>
          </a:bodyPr>
          <a:lstStyle/>
          <a:p>
            <a:pPr algn="ctr"/>
            <a:r>
              <a:rPr lang="en-US" sz="5300" b="1" dirty="0">
                <a:ea typeface="Gadugi" panose="020B0502040204020203" pitchFamily="34" charset="0"/>
              </a:rPr>
              <a:t>Public Outreach Plan Overview</a:t>
            </a:r>
            <a:endParaRPr lang="en-US" sz="5300" dirty="0"/>
          </a:p>
        </p:txBody>
      </p:sp>
      <p:pic>
        <p:nvPicPr>
          <p:cNvPr id="6" name="Picture 5">
            <a:extLst>
              <a:ext uri="{FF2B5EF4-FFF2-40B4-BE49-F238E27FC236}">
                <a16:creationId xmlns:a16="http://schemas.microsoft.com/office/drawing/2014/main" id="{ADAFBE98-7E0A-4865-805E-ABA3D1858F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sp>
        <p:nvSpPr>
          <p:cNvPr id="3" name="Slide Number Placeholder 5">
            <a:extLst>
              <a:ext uri="{FF2B5EF4-FFF2-40B4-BE49-F238E27FC236}">
                <a16:creationId xmlns:a16="http://schemas.microsoft.com/office/drawing/2014/main" id="{9A0668FA-003A-E5CE-E30F-CB3E89A81FF3}"/>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23</a:t>
            </a:r>
          </a:p>
        </p:txBody>
      </p:sp>
    </p:spTree>
    <p:extLst>
      <p:ext uri="{BB962C8B-B14F-4D97-AF65-F5344CB8AC3E}">
        <p14:creationId xmlns:p14="http://schemas.microsoft.com/office/powerpoint/2010/main" val="4171362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80" y="224684"/>
            <a:ext cx="11861163" cy="721470"/>
          </a:xfrm>
        </p:spPr>
        <p:txBody>
          <a:bodyPr>
            <a:normAutofit/>
          </a:bodyPr>
          <a:lstStyle/>
          <a:p>
            <a:pPr algn="ctr"/>
            <a:r>
              <a:rPr lang="en-US" sz="4400" dirty="0"/>
              <a:t>Public Outreach Plan</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a:cxnSpLocks/>
          </p:cNvCxnSpPr>
          <p:nvPr/>
        </p:nvCxnSpPr>
        <p:spPr>
          <a:xfrm flipV="1">
            <a:off x="1366259" y="1045597"/>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64D3075-A552-E698-4AD0-1D425239CCD2}"/>
              </a:ext>
            </a:extLst>
          </p:cNvPr>
          <p:cNvSpPr txBox="1"/>
          <p:nvPr/>
        </p:nvSpPr>
        <p:spPr>
          <a:xfrm>
            <a:off x="857260" y="1166017"/>
            <a:ext cx="10731320" cy="4493538"/>
          </a:xfrm>
          <a:prstGeom prst="rect">
            <a:avLst/>
          </a:prstGeom>
          <a:noFill/>
        </p:spPr>
        <p:txBody>
          <a:bodyPr wrap="square" rtlCol="0">
            <a:spAutoFit/>
          </a:bodyPr>
          <a:lstStyle/>
          <a:p>
            <a:pPr>
              <a:spcAft>
                <a:spcPts val="1200"/>
              </a:spcAft>
              <a:buSzPct val="80000"/>
            </a:pPr>
            <a:r>
              <a:rPr lang="en-US" sz="2400" b="1" dirty="0">
                <a:latin typeface="Gadugi" panose="020B0502040204020203" pitchFamily="34" charset="0"/>
                <a:ea typeface="Gadugi" panose="020B0502040204020203" pitchFamily="34" charset="0"/>
              </a:rPr>
              <a:t>Currently implementing a public outreach plan for former Mid-Sierra Water Utility customers </a:t>
            </a:r>
          </a:p>
          <a:p>
            <a:pPr marL="342900" indent="-342900">
              <a:spcAft>
                <a:spcPts val="1200"/>
              </a:spcAft>
              <a:buSzPct val="80000"/>
              <a:buFont typeface="Wingdings" panose="05000000000000000000" pitchFamily="2" charset="2"/>
              <a:buChar char="Ø"/>
            </a:pPr>
            <a:r>
              <a:rPr lang="en-US" sz="2400" dirty="0">
                <a:latin typeface="Gadugi" panose="020B0502040204020203" pitchFamily="34" charset="0"/>
                <a:ea typeface="Gadugi" panose="020B0502040204020203" pitchFamily="34" charset="0"/>
              </a:rPr>
              <a:t>Communication through Constant Contact and HOA newsletters. </a:t>
            </a:r>
          </a:p>
          <a:p>
            <a:pPr lvl="1">
              <a:spcAft>
                <a:spcPts val="1200"/>
              </a:spcAft>
              <a:buSzPct val="80000"/>
            </a:pPr>
            <a:r>
              <a:rPr lang="en-US" sz="2400" dirty="0">
                <a:latin typeface="Gadugi" panose="020B0502040204020203" pitchFamily="34" charset="0"/>
                <a:ea typeface="Gadugi" panose="020B0502040204020203" pitchFamily="34" charset="0"/>
              </a:rPr>
              <a:t>Describes:</a:t>
            </a:r>
          </a:p>
          <a:p>
            <a:pPr marL="800100" lvl="1" indent="-342900">
              <a:spcAft>
                <a:spcPts val="1200"/>
              </a:spcAft>
              <a:buSzPct val="80000"/>
              <a:buFont typeface="Courier New" panose="02070309020205020404" pitchFamily="49" charset="0"/>
              <a:buChar char="o"/>
            </a:pPr>
            <a:r>
              <a:rPr lang="en-US" sz="2400" dirty="0">
                <a:latin typeface="Gadugi" panose="020B0502040204020203" pitchFamily="34" charset="0"/>
                <a:ea typeface="Gadugi" panose="020B0502040204020203" pitchFamily="34" charset="0"/>
              </a:rPr>
              <a:t>Condition of each water system</a:t>
            </a:r>
          </a:p>
          <a:p>
            <a:pPr marL="800100" lvl="1" indent="-342900">
              <a:spcAft>
                <a:spcPts val="1200"/>
              </a:spcAft>
              <a:buSzPct val="80000"/>
              <a:buFont typeface="Courier New" panose="02070309020205020404" pitchFamily="49" charset="0"/>
              <a:buChar char="o"/>
            </a:pPr>
            <a:r>
              <a:rPr lang="en-US" sz="2400" dirty="0">
                <a:latin typeface="Gadugi" panose="020B0502040204020203" pitchFamily="34" charset="0"/>
                <a:ea typeface="Gadugi" panose="020B0502040204020203" pitchFamily="34" charset="0"/>
              </a:rPr>
              <a:t>Scope of the reconstruction projects</a:t>
            </a:r>
          </a:p>
          <a:p>
            <a:pPr marL="800100" lvl="1" indent="-342900">
              <a:spcAft>
                <a:spcPts val="1200"/>
              </a:spcAft>
              <a:buSzPct val="80000"/>
              <a:buFont typeface="Courier New" panose="02070309020205020404" pitchFamily="49" charset="0"/>
              <a:buChar char="o"/>
            </a:pPr>
            <a:r>
              <a:rPr lang="en-US" sz="2400" dirty="0">
                <a:latin typeface="Gadugi" panose="020B0502040204020203" pitchFamily="34" charset="0"/>
                <a:ea typeface="Gadugi" panose="020B0502040204020203" pitchFamily="34" charset="0"/>
              </a:rPr>
              <a:t>Potential funding mechanisms</a:t>
            </a:r>
          </a:p>
          <a:p>
            <a:pPr marL="342900" indent="-342900">
              <a:spcAft>
                <a:spcPts val="1200"/>
              </a:spcAft>
              <a:buSzPct val="80000"/>
              <a:buFont typeface="Courier New" panose="02070309020205020404" pitchFamily="49" charset="0"/>
              <a:buChar char="o"/>
            </a:pPr>
            <a:r>
              <a:rPr lang="en-US" sz="2400" dirty="0">
                <a:latin typeface="Gadugi" panose="020B0502040204020203" pitchFamily="34" charset="0"/>
                <a:ea typeface="Gadugi" panose="020B0502040204020203" pitchFamily="34" charset="0"/>
              </a:rPr>
              <a:t>Planning stakeholder groups/public workshops</a:t>
            </a:r>
          </a:p>
          <a:p>
            <a:pPr lvl="1">
              <a:spcAft>
                <a:spcPts val="1200"/>
              </a:spcAft>
              <a:buSzPct val="80000"/>
            </a:pPr>
            <a:endParaRPr lang="en-US" sz="2400" b="1" dirty="0">
              <a:highlight>
                <a:srgbClr val="FFFF00"/>
              </a:highlight>
              <a:latin typeface="Gadugi" panose="020B0502040204020203" pitchFamily="34" charset="0"/>
              <a:ea typeface="Gadugi" panose="020B0502040204020203" pitchFamily="34" charset="0"/>
            </a:endParaRPr>
          </a:p>
        </p:txBody>
      </p:sp>
      <p:sp>
        <p:nvSpPr>
          <p:cNvPr id="4" name="TextBox 3">
            <a:extLst>
              <a:ext uri="{FF2B5EF4-FFF2-40B4-BE49-F238E27FC236}">
                <a16:creationId xmlns:a16="http://schemas.microsoft.com/office/drawing/2014/main" id="{46CE8C7E-77E0-A8D7-0C24-112E9A0CEEF5}"/>
              </a:ext>
            </a:extLst>
          </p:cNvPr>
          <p:cNvSpPr txBox="1"/>
          <p:nvPr/>
        </p:nvSpPr>
        <p:spPr>
          <a:xfrm>
            <a:off x="1910639" y="5244056"/>
            <a:ext cx="7938052" cy="830997"/>
          </a:xfrm>
          <a:prstGeom prst="rect">
            <a:avLst/>
          </a:prstGeom>
          <a:noFill/>
        </p:spPr>
        <p:txBody>
          <a:bodyPr wrap="square" rtlCol="0">
            <a:spAutoFit/>
          </a:bodyPr>
          <a:lstStyle/>
          <a:p>
            <a:pPr lvl="1" algn="ctr">
              <a:spcAft>
                <a:spcPts val="1200"/>
              </a:spcAft>
              <a:buSzPct val="80000"/>
            </a:pPr>
            <a:r>
              <a:rPr lang="en-US" sz="2400" b="1" dirty="0">
                <a:latin typeface="Gadugi" panose="020B0502040204020203" pitchFamily="34" charset="0"/>
                <a:ea typeface="Gadugi" panose="020B0502040204020203" pitchFamily="34" charset="0"/>
              </a:rPr>
              <a:t>The outreach plan will integrate Prop 218 noticing and workshops as described on the Schedule.</a:t>
            </a:r>
          </a:p>
        </p:txBody>
      </p:sp>
      <p:sp>
        <p:nvSpPr>
          <p:cNvPr id="3" name="Slide Number Placeholder 5">
            <a:extLst>
              <a:ext uri="{FF2B5EF4-FFF2-40B4-BE49-F238E27FC236}">
                <a16:creationId xmlns:a16="http://schemas.microsoft.com/office/drawing/2014/main" id="{6AB8FDA2-2258-234C-96DF-8C74C45A9E34}"/>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24</a:t>
            </a:r>
          </a:p>
        </p:txBody>
      </p:sp>
    </p:spTree>
    <p:extLst>
      <p:ext uri="{BB962C8B-B14F-4D97-AF65-F5344CB8AC3E}">
        <p14:creationId xmlns:p14="http://schemas.microsoft.com/office/powerpoint/2010/main" val="1139834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380" y="313406"/>
            <a:ext cx="11279239" cy="984852"/>
          </a:xfrm>
        </p:spPr>
        <p:txBody>
          <a:bodyPr>
            <a:normAutofit/>
          </a:bodyPr>
          <a:lstStyle/>
          <a:p>
            <a:pPr algn="ctr"/>
            <a:r>
              <a:rPr lang="en-US" sz="4400" b="1" dirty="0"/>
              <a:t>Staff Re</a:t>
            </a:r>
            <a:r>
              <a:rPr lang="en-US" sz="4400" dirty="0"/>
              <a:t>commendation</a:t>
            </a:r>
            <a:endParaRPr lang="en-US" sz="4400" b="1"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cxnSp>
        <p:nvCxnSpPr>
          <p:cNvPr id="8" name="Straight Connector 7"/>
          <p:cNvCxnSpPr/>
          <p:nvPr/>
        </p:nvCxnSpPr>
        <p:spPr>
          <a:xfrm>
            <a:off x="1300727" y="1122600"/>
            <a:ext cx="9470054" cy="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1">
            <a:extLst>
              <a:ext uri="{FF2B5EF4-FFF2-40B4-BE49-F238E27FC236}">
                <a16:creationId xmlns:a16="http://schemas.microsoft.com/office/drawing/2014/main" id="{40EF1DAF-D0B9-48A5-94B0-25F306205890}"/>
              </a:ext>
            </a:extLst>
          </p:cNvPr>
          <p:cNvSpPr>
            <a:spLocks noGrp="1"/>
          </p:cNvSpPr>
          <p:nvPr>
            <p:ph idx="1"/>
          </p:nvPr>
        </p:nvSpPr>
        <p:spPr>
          <a:xfrm>
            <a:off x="456380" y="1298259"/>
            <a:ext cx="11009579" cy="3591793"/>
          </a:xfrm>
        </p:spPr>
        <p:txBody>
          <a:bodyPr>
            <a:normAutofit/>
          </a:bodyPr>
          <a:lstStyle/>
          <a:p>
            <a:pPr marL="0" indent="0">
              <a:lnSpc>
                <a:spcPct val="150000"/>
              </a:lnSpc>
              <a:buNone/>
            </a:pPr>
            <a:r>
              <a:rPr lang="en-US" sz="2400" b="1" dirty="0"/>
              <a:t>The Board of Directors:</a:t>
            </a:r>
          </a:p>
          <a:p>
            <a:pPr marL="457200" lvl="1" indent="0">
              <a:lnSpc>
                <a:spcPct val="150000"/>
              </a:lnSpc>
              <a:buNone/>
            </a:pPr>
            <a:r>
              <a:rPr lang="en-US" dirty="0">
                <a:latin typeface="Gadugi" panose="020B0502040204020203" pitchFamily="34" charset="0"/>
                <a:ea typeface="Gadugi" panose="020B0502040204020203" pitchFamily="34" charset="0"/>
              </a:rPr>
              <a:t>Authorize staff and HDR to conduct </a:t>
            </a:r>
            <a:r>
              <a:rPr lang="en-US" dirty="0"/>
              <a:t>a cost of service analysis/rate study for an Infrastructure Improvement Charge for the customers of the former </a:t>
            </a:r>
          </a:p>
          <a:p>
            <a:pPr marL="457200" lvl="1" indent="0">
              <a:lnSpc>
                <a:spcPct val="150000"/>
              </a:lnSpc>
              <a:buNone/>
            </a:pPr>
            <a:r>
              <a:rPr lang="en-US" dirty="0"/>
              <a:t>Mid-Sierra Utility water systems.</a:t>
            </a:r>
            <a:endParaRPr lang="en-US" dirty="0">
              <a:latin typeface="Gadugi" panose="020B0502040204020203" pitchFamily="34" charset="0"/>
              <a:ea typeface="Gadugi" panose="020B0502040204020203" pitchFamily="34" charset="0"/>
            </a:endParaRPr>
          </a:p>
        </p:txBody>
      </p:sp>
      <p:sp>
        <p:nvSpPr>
          <p:cNvPr id="3" name="Slide Number Placeholder 5">
            <a:extLst>
              <a:ext uri="{FF2B5EF4-FFF2-40B4-BE49-F238E27FC236}">
                <a16:creationId xmlns:a16="http://schemas.microsoft.com/office/drawing/2014/main" id="{D18ABAE0-56A6-7F89-788A-0550CAA448FC}"/>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25</a:t>
            </a:r>
          </a:p>
        </p:txBody>
      </p:sp>
    </p:spTree>
    <p:extLst>
      <p:ext uri="{BB962C8B-B14F-4D97-AF65-F5344CB8AC3E}">
        <p14:creationId xmlns:p14="http://schemas.microsoft.com/office/powerpoint/2010/main" val="3350509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64D981-0D7F-4B77-BC41-AE6522882694}"/>
              </a:ext>
            </a:extLst>
          </p:cNvPr>
          <p:cNvSpPr>
            <a:spLocks noGrp="1"/>
          </p:cNvSpPr>
          <p:nvPr>
            <p:ph type="title"/>
          </p:nvPr>
        </p:nvSpPr>
        <p:spPr>
          <a:xfrm>
            <a:off x="577477" y="2653236"/>
            <a:ext cx="11037046" cy="1918666"/>
          </a:xfrm>
        </p:spPr>
        <p:txBody>
          <a:bodyPr>
            <a:normAutofit/>
          </a:bodyPr>
          <a:lstStyle/>
          <a:p>
            <a:pPr algn="ctr"/>
            <a:r>
              <a:rPr lang="en-US" sz="5300" b="1" dirty="0">
                <a:ea typeface="Gadugi" panose="020B0502040204020203" pitchFamily="34" charset="0"/>
              </a:rPr>
              <a:t>Questions/Discussion</a:t>
            </a:r>
            <a:endParaRPr lang="en-US" sz="5300" dirty="0"/>
          </a:p>
        </p:txBody>
      </p:sp>
      <p:pic>
        <p:nvPicPr>
          <p:cNvPr id="6" name="Picture 5">
            <a:extLst>
              <a:ext uri="{FF2B5EF4-FFF2-40B4-BE49-F238E27FC236}">
                <a16:creationId xmlns:a16="http://schemas.microsoft.com/office/drawing/2014/main" id="{ADAFBE98-7E0A-4865-805E-ABA3D1858F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7519" y="5256615"/>
            <a:ext cx="1532561" cy="984852"/>
          </a:xfrm>
          <a:prstGeom prst="rect">
            <a:avLst/>
          </a:prstGeom>
        </p:spPr>
      </p:pic>
      <p:sp>
        <p:nvSpPr>
          <p:cNvPr id="2" name="Slide Number Placeholder 5">
            <a:extLst>
              <a:ext uri="{FF2B5EF4-FFF2-40B4-BE49-F238E27FC236}">
                <a16:creationId xmlns:a16="http://schemas.microsoft.com/office/drawing/2014/main" id="{0974435C-7678-2882-B8B9-254F1FF37C89}"/>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26</a:t>
            </a:r>
          </a:p>
        </p:txBody>
      </p:sp>
    </p:spTree>
    <p:extLst>
      <p:ext uri="{BB962C8B-B14F-4D97-AF65-F5344CB8AC3E}">
        <p14:creationId xmlns:p14="http://schemas.microsoft.com/office/powerpoint/2010/main" val="258664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279696" y="1400382"/>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B7DA92BF-33F0-417C-C307-DA8D0839181F}"/>
              </a:ext>
            </a:extLst>
          </p:cNvPr>
          <p:cNvSpPr>
            <a:spLocks noGrp="1"/>
          </p:cNvSpPr>
          <p:nvPr>
            <p:ph type="title"/>
          </p:nvPr>
        </p:nvSpPr>
        <p:spPr>
          <a:xfrm>
            <a:off x="838200" y="500063"/>
            <a:ext cx="10515600" cy="947738"/>
          </a:xfrm>
        </p:spPr>
        <p:txBody>
          <a:bodyPr>
            <a:normAutofit/>
          </a:bodyPr>
          <a:lstStyle/>
          <a:p>
            <a:pPr algn="ctr"/>
            <a:r>
              <a:rPr lang="en-US" dirty="0"/>
              <a:t>TCPUD Strategic Priority</a:t>
            </a:r>
          </a:p>
        </p:txBody>
      </p:sp>
      <p:sp>
        <p:nvSpPr>
          <p:cNvPr id="9" name="Content Placeholder 2">
            <a:extLst>
              <a:ext uri="{FF2B5EF4-FFF2-40B4-BE49-F238E27FC236}">
                <a16:creationId xmlns:a16="http://schemas.microsoft.com/office/drawing/2014/main" id="{B9F93C54-9137-CDB5-3281-709348932209}"/>
              </a:ext>
            </a:extLst>
          </p:cNvPr>
          <p:cNvSpPr>
            <a:spLocks noGrp="1"/>
          </p:cNvSpPr>
          <p:nvPr>
            <p:ph idx="1"/>
          </p:nvPr>
        </p:nvSpPr>
        <p:spPr>
          <a:xfrm>
            <a:off x="1178862" y="3594270"/>
            <a:ext cx="9661150" cy="1681062"/>
          </a:xfrm>
        </p:spPr>
        <p:txBody>
          <a:bodyPr>
            <a:normAutofit/>
          </a:bodyPr>
          <a:lstStyle/>
          <a:p>
            <a:pPr lvl="1">
              <a:lnSpc>
                <a:spcPct val="120000"/>
              </a:lnSpc>
              <a:spcAft>
                <a:spcPts val="1800"/>
              </a:spcAft>
            </a:pPr>
            <a:r>
              <a:rPr lang="en-US" sz="2800" dirty="0">
                <a:ea typeface="Gadugi" panose="020B0502040204020203" pitchFamily="34" charset="0"/>
              </a:rPr>
              <a:t>Tahoe Cedars Water System Replacement Project</a:t>
            </a:r>
          </a:p>
          <a:p>
            <a:pPr lvl="1"/>
            <a:r>
              <a:rPr lang="en-US" sz="2800" dirty="0">
                <a:ea typeface="Gadugi" panose="020B0502040204020203" pitchFamily="34" charset="0"/>
              </a:rPr>
              <a:t>Madden Creek Water System Replacement Project</a:t>
            </a:r>
            <a:endParaRPr lang="en-US" sz="2000" dirty="0"/>
          </a:p>
          <a:p>
            <a:pPr lvl="1"/>
            <a:endParaRPr lang="en-US" sz="2000" dirty="0"/>
          </a:p>
          <a:p>
            <a:pPr marL="457200" lvl="1" indent="0">
              <a:buNone/>
            </a:pPr>
            <a:endParaRPr lang="en-US" sz="2000" dirty="0"/>
          </a:p>
          <a:p>
            <a:pPr marL="457200" lvl="1" indent="0">
              <a:buNone/>
            </a:pPr>
            <a:endParaRPr lang="en-US" dirty="0"/>
          </a:p>
          <a:p>
            <a:pPr lvl="1"/>
            <a:endParaRPr lang="en-US" dirty="0"/>
          </a:p>
          <a:p>
            <a:endParaRPr lang="en-US" dirty="0"/>
          </a:p>
        </p:txBody>
      </p:sp>
      <p:pic>
        <p:nvPicPr>
          <p:cNvPr id="3" name="Picture 2" descr="Text&#10;&#10;Description automatically generated">
            <a:extLst>
              <a:ext uri="{FF2B5EF4-FFF2-40B4-BE49-F238E27FC236}">
                <a16:creationId xmlns:a16="http://schemas.microsoft.com/office/drawing/2014/main" id="{95A44AE4-F770-9269-11AC-B17CE5E6E4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684" y="1582668"/>
            <a:ext cx="10361506" cy="1846332"/>
          </a:xfrm>
          <a:prstGeom prst="rect">
            <a:avLst/>
          </a:prstGeom>
        </p:spPr>
      </p:pic>
      <p:sp>
        <p:nvSpPr>
          <p:cNvPr id="2" name="Slide Number Placeholder 5">
            <a:extLst>
              <a:ext uri="{FF2B5EF4-FFF2-40B4-BE49-F238E27FC236}">
                <a16:creationId xmlns:a16="http://schemas.microsoft.com/office/drawing/2014/main" id="{9AA40EAA-81D1-3C3C-18AD-47F0314A5232}"/>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4</a:t>
            </a:r>
          </a:p>
        </p:txBody>
      </p:sp>
    </p:spTree>
    <p:extLst>
      <p:ext uri="{BB962C8B-B14F-4D97-AF65-F5344CB8AC3E}">
        <p14:creationId xmlns:p14="http://schemas.microsoft.com/office/powerpoint/2010/main" val="3408900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135" y="587310"/>
            <a:ext cx="10685730" cy="813072"/>
          </a:xfrm>
        </p:spPr>
        <p:txBody>
          <a:bodyPr>
            <a:noAutofit/>
          </a:bodyPr>
          <a:lstStyle/>
          <a:p>
            <a:pPr algn="ctr"/>
            <a:r>
              <a:rPr lang="en-US" sz="4400" dirty="0"/>
              <a:t>Presentation Outline</a:t>
            </a:r>
            <a:endParaRPr lang="en-US" sz="4400" b="1" dirty="0">
              <a:latin typeface="Mongolian Baiti" panose="03000500000000000000" pitchFamily="66" charset="0"/>
              <a:cs typeface="Mongolian Baiti" panose="03000500000000000000" pitchFamily="66" charset="0"/>
            </a:endParaRPr>
          </a:p>
        </p:txBody>
      </p:sp>
      <p:sp>
        <p:nvSpPr>
          <p:cNvPr id="3" name="TextBox 2"/>
          <p:cNvSpPr txBox="1"/>
          <p:nvPr/>
        </p:nvSpPr>
        <p:spPr>
          <a:xfrm>
            <a:off x="556817" y="1559673"/>
            <a:ext cx="11340893" cy="3293209"/>
          </a:xfrm>
          <a:prstGeom prst="rect">
            <a:avLst/>
          </a:prstGeom>
          <a:noFill/>
        </p:spPr>
        <p:txBody>
          <a:bodyPr wrap="square" rtlCol="0">
            <a:spAutoFit/>
          </a:bodyPr>
          <a:lstStyle/>
          <a:p>
            <a:pPr marL="342900" indent="-342900">
              <a:spcAft>
                <a:spcPts val="1200"/>
              </a:spcAft>
              <a:buFont typeface="Wingdings" panose="05000000000000000000" pitchFamily="2" charset="2"/>
              <a:buChar char="Ø"/>
            </a:pPr>
            <a:r>
              <a:rPr lang="en-US" sz="2800" dirty="0">
                <a:latin typeface="Gadugi" panose="020B0502040204020203" pitchFamily="34" charset="0"/>
                <a:ea typeface="Gadugi" panose="020B0502040204020203" pitchFamily="34" charset="0"/>
              </a:rPr>
              <a:t>Background Review</a:t>
            </a:r>
          </a:p>
          <a:p>
            <a:pPr marL="342900" indent="-342900">
              <a:spcAft>
                <a:spcPts val="1200"/>
              </a:spcAft>
              <a:buFont typeface="Wingdings" panose="05000000000000000000" pitchFamily="2" charset="2"/>
              <a:buChar char="Ø"/>
            </a:pPr>
            <a:r>
              <a:rPr lang="en-US" sz="2800" dirty="0">
                <a:latin typeface="Gadugi" panose="020B0502040204020203" pitchFamily="34" charset="0"/>
                <a:ea typeface="Gadugi" panose="020B0502040204020203" pitchFamily="34" charset="0"/>
              </a:rPr>
              <a:t>Tahoe Cedars/Madden Creek Water Systems Reconstruction Projects –  Implementation Update</a:t>
            </a:r>
          </a:p>
          <a:p>
            <a:pPr marL="342900" indent="-342900">
              <a:spcAft>
                <a:spcPts val="1200"/>
              </a:spcAft>
              <a:buFont typeface="Wingdings" panose="05000000000000000000" pitchFamily="2" charset="2"/>
              <a:buChar char="Ø"/>
            </a:pPr>
            <a:r>
              <a:rPr lang="en-US" sz="2800" dirty="0">
                <a:latin typeface="Gadugi" panose="020B0502040204020203" pitchFamily="34" charset="0"/>
                <a:ea typeface="Gadugi" panose="020B0502040204020203" pitchFamily="34" charset="0"/>
              </a:rPr>
              <a:t>2023 Rate Study Overview</a:t>
            </a:r>
          </a:p>
          <a:p>
            <a:pPr marL="342900" indent="-342900">
              <a:spcAft>
                <a:spcPts val="1200"/>
              </a:spcAft>
              <a:buFont typeface="Wingdings" panose="05000000000000000000" pitchFamily="2" charset="2"/>
              <a:buChar char="Ø"/>
            </a:pPr>
            <a:r>
              <a:rPr lang="en-US" sz="2800" dirty="0">
                <a:latin typeface="Gadugi" panose="020B0502040204020203" pitchFamily="34" charset="0"/>
                <a:ea typeface="Gadugi" panose="020B0502040204020203" pitchFamily="34" charset="0"/>
              </a:rPr>
              <a:t>Public Outreach Plan Overview</a:t>
            </a:r>
          </a:p>
          <a:p>
            <a:pPr marL="342900" indent="-342900">
              <a:spcAft>
                <a:spcPts val="1200"/>
              </a:spcAft>
              <a:buFont typeface="Wingdings" panose="05000000000000000000" pitchFamily="2" charset="2"/>
              <a:buChar char="Ø"/>
            </a:pPr>
            <a:r>
              <a:rPr lang="en-US" sz="2800" b="1" dirty="0">
                <a:latin typeface="Gadugi" panose="020B0502040204020203" pitchFamily="34" charset="0"/>
                <a:ea typeface="Gadugi" panose="020B0502040204020203" pitchFamily="34" charset="0"/>
              </a:rPr>
              <a:t>Staff Recommendation/Board Direction</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279696" y="1400382"/>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DD40448A-87B1-264F-B948-8CE500DD6A6B}"/>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2</a:t>
            </a:r>
          </a:p>
        </p:txBody>
      </p:sp>
    </p:spTree>
    <p:extLst>
      <p:ext uri="{BB962C8B-B14F-4D97-AF65-F5344CB8AC3E}">
        <p14:creationId xmlns:p14="http://schemas.microsoft.com/office/powerpoint/2010/main" val="291118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135" y="587310"/>
            <a:ext cx="10685730" cy="813072"/>
          </a:xfrm>
        </p:spPr>
        <p:txBody>
          <a:bodyPr>
            <a:normAutofit/>
          </a:bodyPr>
          <a:lstStyle/>
          <a:p>
            <a:pPr algn="ctr"/>
            <a:r>
              <a:rPr lang="en-US" sz="4400" dirty="0"/>
              <a:t>Background Review</a:t>
            </a:r>
            <a:endParaRPr lang="en-US" sz="4400" b="1" dirty="0">
              <a:latin typeface="Mongolian Baiti" panose="03000500000000000000" pitchFamily="66" charset="0"/>
              <a:cs typeface="Mongolian Baiti" panose="03000500000000000000" pitchFamily="66" charset="0"/>
            </a:endParaRPr>
          </a:p>
        </p:txBody>
      </p:sp>
      <p:sp>
        <p:nvSpPr>
          <p:cNvPr id="3" name="TextBox 2"/>
          <p:cNvSpPr txBox="1"/>
          <p:nvPr/>
        </p:nvSpPr>
        <p:spPr>
          <a:xfrm>
            <a:off x="535194" y="1559257"/>
            <a:ext cx="10948485" cy="4308872"/>
          </a:xfrm>
          <a:prstGeom prst="rect">
            <a:avLst/>
          </a:prstGeom>
          <a:noFill/>
        </p:spPr>
        <p:txBody>
          <a:bodyPr wrap="square" rtlCol="0">
            <a:spAutoFit/>
          </a:bodyPr>
          <a:lstStyle/>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Mid-Sierra Water Utility purchased as part of the West Shore Regionalization Plan</a:t>
            </a:r>
          </a:p>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The Tahoe Cedars and Madden Creek water systems, formerly owned by Mid-Sierra Water Utility are actively failing</a:t>
            </a:r>
          </a:p>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Master Plans for both systems completed in 2021 recommended full system reconstruction including upsizing of pipelines/addition of fire hydrants</a:t>
            </a:r>
          </a:p>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Reconstruction and upsizing of both systems is a District priority </a:t>
            </a:r>
          </a:p>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Financial magnitude will require borrowing to complete in a timely manner</a:t>
            </a:r>
          </a:p>
          <a:p>
            <a:pPr>
              <a:spcAft>
                <a:spcPts val="1200"/>
              </a:spcAft>
            </a:pPr>
            <a:endParaRPr lang="en-US" sz="3200" dirty="0">
              <a:latin typeface="Gadugi" panose="020B0502040204020203" pitchFamily="34" charset="0"/>
              <a:ea typeface="Gadugi" panose="020B0502040204020203"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279696" y="1400382"/>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CF3F9845-36BF-7F3D-E324-E49A4984549E}"/>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5</a:t>
            </a:r>
          </a:p>
        </p:txBody>
      </p:sp>
    </p:spTree>
    <p:extLst>
      <p:ext uri="{BB962C8B-B14F-4D97-AF65-F5344CB8AC3E}">
        <p14:creationId xmlns:p14="http://schemas.microsoft.com/office/powerpoint/2010/main" val="2993134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602" y="226786"/>
            <a:ext cx="10685730" cy="1046859"/>
          </a:xfrm>
        </p:spPr>
        <p:txBody>
          <a:bodyPr>
            <a:noAutofit/>
          </a:bodyPr>
          <a:lstStyle/>
          <a:p>
            <a:pPr algn="ctr"/>
            <a:r>
              <a:rPr lang="en-US" sz="4400" dirty="0"/>
              <a:t>Simple Project Financing Scenario</a:t>
            </a:r>
            <a:br>
              <a:rPr lang="en-US" sz="4400" dirty="0"/>
            </a:br>
            <a:r>
              <a:rPr lang="en-US" sz="3200" b="0" dirty="0"/>
              <a:t>(As presented to Board – July 2022)</a:t>
            </a:r>
            <a:endParaRPr lang="en-US" sz="4400" b="0" dirty="0"/>
          </a:p>
        </p:txBody>
      </p:sp>
      <p:sp>
        <p:nvSpPr>
          <p:cNvPr id="3" name="TextBox 2"/>
          <p:cNvSpPr txBox="1"/>
          <p:nvPr/>
        </p:nvSpPr>
        <p:spPr>
          <a:xfrm>
            <a:off x="560698" y="1484226"/>
            <a:ext cx="10646660" cy="1420004"/>
          </a:xfrm>
          <a:prstGeom prst="rect">
            <a:avLst/>
          </a:prstGeom>
          <a:noFill/>
        </p:spPr>
        <p:txBody>
          <a:bodyPr wrap="square" rtlCol="0">
            <a:spAutoFit/>
          </a:bodyPr>
          <a:lstStyle/>
          <a:p>
            <a:pPr>
              <a:lnSpc>
                <a:spcPct val="150000"/>
              </a:lnSpc>
            </a:pPr>
            <a:r>
              <a:rPr lang="en-US" sz="2000" dirty="0">
                <a:latin typeface="Gadugi" panose="020B0502040204020203" pitchFamily="34" charset="0"/>
                <a:ea typeface="Gadugi" panose="020B0502040204020203" pitchFamily="34" charset="0"/>
              </a:rPr>
              <a:t>Madden Creek Water System Improvements Cost		$7M</a:t>
            </a:r>
            <a:endParaRPr lang="en-US" sz="2000" strike="sngStrike" dirty="0">
              <a:latin typeface="Gadugi" panose="020B0502040204020203" pitchFamily="34" charset="0"/>
              <a:ea typeface="Gadugi" panose="020B0502040204020203" pitchFamily="34" charset="0"/>
            </a:endParaRPr>
          </a:p>
          <a:p>
            <a:pPr>
              <a:lnSpc>
                <a:spcPct val="150000"/>
              </a:lnSpc>
            </a:pPr>
            <a:r>
              <a:rPr lang="en-US" sz="2000" dirty="0">
                <a:latin typeface="Gadugi" panose="020B0502040204020203" pitchFamily="34" charset="0"/>
                <a:ea typeface="Gadugi" panose="020B0502040204020203" pitchFamily="34" charset="0"/>
              </a:rPr>
              <a:t>Tahoe Cedars Water System Improvements Cost		</a:t>
            </a:r>
            <a:r>
              <a:rPr lang="en-US" sz="2000" u="sng" dirty="0">
                <a:latin typeface="Gadugi" panose="020B0502040204020203" pitchFamily="34" charset="0"/>
                <a:ea typeface="Gadugi" panose="020B0502040204020203" pitchFamily="34" charset="0"/>
              </a:rPr>
              <a:t>           $37M </a:t>
            </a:r>
            <a:endParaRPr lang="en-US" sz="2000" u="sng" strike="sngStrike" dirty="0">
              <a:latin typeface="Gadugi" panose="020B0502040204020203" pitchFamily="34" charset="0"/>
              <a:ea typeface="Gadugi" panose="020B0502040204020203" pitchFamily="34" charset="0"/>
            </a:endParaRPr>
          </a:p>
          <a:p>
            <a:pPr lvl="1">
              <a:lnSpc>
                <a:spcPct val="150000"/>
              </a:lnSpc>
            </a:pPr>
            <a:r>
              <a:rPr lang="en-US" sz="2000" b="1" i="1" dirty="0">
                <a:latin typeface="Gadugi" panose="020B0502040204020203" pitchFamily="34" charset="0"/>
                <a:ea typeface="Gadugi" panose="020B0502040204020203" pitchFamily="34" charset="0"/>
              </a:rPr>
              <a:t>Total Estimated Costs </a:t>
            </a:r>
            <a:r>
              <a:rPr lang="en-US" sz="2000" dirty="0">
                <a:latin typeface="Gadugi" panose="020B0502040204020203" pitchFamily="34" charset="0"/>
                <a:ea typeface="Gadugi" panose="020B0502040204020203" pitchFamily="34" charset="0"/>
              </a:rPr>
              <a:t>				</a:t>
            </a:r>
            <a:r>
              <a:rPr lang="en-US" sz="2000" b="1" dirty="0">
                <a:latin typeface="Gadugi" panose="020B0502040204020203" pitchFamily="34" charset="0"/>
                <a:ea typeface="Gadugi" panose="020B0502040204020203" pitchFamily="34" charset="0"/>
              </a:rPr>
              <a:t>           $44M</a:t>
            </a:r>
            <a:endParaRPr lang="en-US" sz="2000" strike="sngStrike" dirty="0">
              <a:latin typeface="Gadugi" panose="020B0502040204020203" pitchFamily="34" charset="0"/>
              <a:ea typeface="Gadugi" panose="020B0502040204020203"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300726" y="1342477"/>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6</a:t>
            </a:r>
          </a:p>
        </p:txBody>
      </p:sp>
      <p:sp>
        <p:nvSpPr>
          <p:cNvPr id="5" name="TextBox 4"/>
          <p:cNvSpPr txBox="1"/>
          <p:nvPr/>
        </p:nvSpPr>
        <p:spPr>
          <a:xfrm>
            <a:off x="560698" y="3025002"/>
            <a:ext cx="11070603" cy="3170099"/>
          </a:xfrm>
          <a:prstGeom prst="rect">
            <a:avLst/>
          </a:prstGeom>
          <a:noFill/>
        </p:spPr>
        <p:txBody>
          <a:bodyPr wrap="square" rtlCol="0">
            <a:spAutoFit/>
          </a:bodyPr>
          <a:lstStyle/>
          <a:p>
            <a:pPr>
              <a:spcAft>
                <a:spcPts val="1800"/>
              </a:spcAft>
            </a:pPr>
            <a:r>
              <a:rPr lang="en-US" sz="2000" dirty="0">
                <a:latin typeface="Gadugi" panose="020B0502040204020203" pitchFamily="34" charset="0"/>
                <a:ea typeface="Gadugi" panose="020B0502040204020203" pitchFamily="34" charset="0"/>
              </a:rPr>
              <a:t>TCPUD finances total project costs based on future capital values (not including private customer service line relocations) </a:t>
            </a:r>
          </a:p>
          <a:p>
            <a:pPr marL="285750" indent="-285750">
              <a:spcAft>
                <a:spcPts val="1800"/>
              </a:spcAft>
              <a:buFont typeface="Wingdings" panose="05000000000000000000" pitchFamily="2" charset="2"/>
              <a:buChar char="v"/>
            </a:pPr>
            <a:r>
              <a:rPr lang="en-US" sz="2000" dirty="0">
                <a:latin typeface="Gadugi" panose="020B0502040204020203" pitchFamily="34" charset="0"/>
                <a:ea typeface="Gadugi" panose="020B0502040204020203" pitchFamily="34" charset="0"/>
              </a:rPr>
              <a:t>Bond financing (4% bond rate, plus bond fees)</a:t>
            </a:r>
          </a:p>
          <a:p>
            <a:pPr marL="285750" indent="-285750">
              <a:spcAft>
                <a:spcPts val="1800"/>
              </a:spcAft>
              <a:buFont typeface="Wingdings" panose="05000000000000000000" pitchFamily="2" charset="2"/>
              <a:buChar char="v"/>
            </a:pPr>
            <a:r>
              <a:rPr lang="en-US" sz="2000" dirty="0">
                <a:latin typeface="Gadugi" panose="020B0502040204020203" pitchFamily="34" charset="0"/>
                <a:ea typeface="Gadugi" panose="020B0502040204020203" pitchFamily="34" charset="0"/>
              </a:rPr>
              <a:t>Bonds phased as projects are implemented – each phase allowing for offsetting grant or low interest loan programs</a:t>
            </a:r>
          </a:p>
          <a:p>
            <a:pPr marL="285750" indent="-285750">
              <a:spcAft>
                <a:spcPts val="1800"/>
              </a:spcAft>
              <a:buFont typeface="Wingdings" panose="05000000000000000000" pitchFamily="2" charset="2"/>
              <a:buChar char="v"/>
            </a:pPr>
            <a:r>
              <a:rPr lang="en-US" sz="2000" dirty="0">
                <a:latin typeface="Gadugi" panose="020B0502040204020203" pitchFamily="34" charset="0"/>
                <a:ea typeface="Gadugi" panose="020B0502040204020203" pitchFamily="34" charset="0"/>
              </a:rPr>
              <a:t>30-year borrowing period</a:t>
            </a:r>
          </a:p>
          <a:p>
            <a:pPr marL="285750" indent="-285750">
              <a:spcAft>
                <a:spcPts val="1800"/>
              </a:spcAft>
              <a:buFont typeface="Wingdings" panose="05000000000000000000" pitchFamily="2" charset="2"/>
              <a:buChar char="v"/>
            </a:pPr>
            <a:r>
              <a:rPr lang="en-US" sz="2000" dirty="0">
                <a:latin typeface="Gadugi" panose="020B0502040204020203" pitchFamily="34" charset="0"/>
                <a:ea typeface="Gadugi" panose="020B0502040204020203" pitchFamily="34" charset="0"/>
              </a:rPr>
              <a:t>Full debt service payments phased in as projects are funded</a:t>
            </a:r>
          </a:p>
        </p:txBody>
      </p:sp>
    </p:spTree>
    <p:extLst>
      <p:ext uri="{BB962C8B-B14F-4D97-AF65-F5344CB8AC3E}">
        <p14:creationId xmlns:p14="http://schemas.microsoft.com/office/powerpoint/2010/main" val="84317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602" y="146810"/>
            <a:ext cx="10685730" cy="838624"/>
          </a:xfrm>
        </p:spPr>
        <p:txBody>
          <a:bodyPr>
            <a:noAutofit/>
          </a:bodyPr>
          <a:lstStyle/>
          <a:p>
            <a:pPr algn="ctr"/>
            <a:r>
              <a:rPr lang="en-US" sz="3600" dirty="0"/>
              <a:t>Sample Annual Debt Service Payment (DSP) 2025-2036</a:t>
            </a:r>
            <a:br>
              <a:rPr lang="en-US" sz="3600" dirty="0"/>
            </a:br>
            <a:r>
              <a:rPr lang="en-US" sz="3600" b="0" dirty="0"/>
              <a:t>(As presented to Board – July 2022)</a:t>
            </a:r>
            <a:endParaRPr lang="en-US" sz="3600" dirty="0"/>
          </a:p>
        </p:txBody>
      </p:sp>
      <p:sp>
        <p:nvSpPr>
          <p:cNvPr id="3" name="TextBox 2"/>
          <p:cNvSpPr txBox="1"/>
          <p:nvPr/>
        </p:nvSpPr>
        <p:spPr>
          <a:xfrm>
            <a:off x="1716845" y="5889851"/>
            <a:ext cx="9331598" cy="456215"/>
          </a:xfrm>
          <a:prstGeom prst="rect">
            <a:avLst/>
          </a:prstGeom>
          <a:noFill/>
        </p:spPr>
        <p:txBody>
          <a:bodyPr wrap="square" rtlCol="0" anchor="ctr">
            <a:spAutoFit/>
          </a:bodyPr>
          <a:lstStyle/>
          <a:p>
            <a:pPr algn="ctr">
              <a:lnSpc>
                <a:spcPct val="150000"/>
              </a:lnSpc>
            </a:pPr>
            <a:r>
              <a:rPr lang="en-US" dirty="0">
                <a:latin typeface="Gadugi" panose="020B0502040204020203" pitchFamily="34" charset="0"/>
                <a:ea typeface="Gadugi" panose="020B0502040204020203" pitchFamily="34" charset="0"/>
              </a:rPr>
              <a:t>DSP begin to decrease in year 2055 / Final DSP year 2060 / Total DSP - $103,710,642</a:t>
            </a:r>
          </a:p>
        </p:txBody>
      </p:sp>
      <p:cxnSp>
        <p:nvCxnSpPr>
          <p:cNvPr id="8" name="Straight Connector 7"/>
          <p:cNvCxnSpPr/>
          <p:nvPr/>
        </p:nvCxnSpPr>
        <p:spPr>
          <a:xfrm flipV="1">
            <a:off x="1300726" y="1100287"/>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7</a:t>
            </a:r>
          </a:p>
        </p:txBody>
      </p:sp>
      <p:graphicFrame>
        <p:nvGraphicFramePr>
          <p:cNvPr id="13" name="Chart 12">
            <a:extLst>
              <a:ext uri="{FF2B5EF4-FFF2-40B4-BE49-F238E27FC236}">
                <a16:creationId xmlns:a16="http://schemas.microsoft.com/office/drawing/2014/main" id="{07C81055-074B-7F9F-C2F0-3EA646E62463}"/>
              </a:ext>
            </a:extLst>
          </p:cNvPr>
          <p:cNvGraphicFramePr>
            <a:graphicFrameLocks noGrp="1"/>
          </p:cNvGraphicFramePr>
          <p:nvPr>
            <p:extLst>
              <p:ext uri="{D42A27DB-BD31-4B8C-83A1-F6EECF244321}">
                <p14:modId xmlns:p14="http://schemas.microsoft.com/office/powerpoint/2010/main" val="3876829370"/>
              </p:ext>
            </p:extLst>
          </p:nvPr>
        </p:nvGraphicFramePr>
        <p:xfrm>
          <a:off x="556359" y="1269604"/>
          <a:ext cx="10948216" cy="479229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B147558B-0C60-50EE-9601-C7697961EB43}"/>
              </a:ext>
            </a:extLst>
          </p:cNvPr>
          <p:cNvSpPr txBox="1"/>
          <p:nvPr/>
        </p:nvSpPr>
        <p:spPr>
          <a:xfrm>
            <a:off x="924208" y="1105059"/>
            <a:ext cx="3088394" cy="615553"/>
          </a:xfrm>
          <a:prstGeom prst="rect">
            <a:avLst/>
          </a:prstGeom>
          <a:noFill/>
        </p:spPr>
        <p:txBody>
          <a:bodyPr wrap="square" rtlCol="0">
            <a:spAutoFit/>
          </a:bodyPr>
          <a:lstStyle/>
          <a:p>
            <a:r>
              <a:rPr lang="en-US" dirty="0"/>
              <a:t>Total amount borrowed $54M</a:t>
            </a:r>
          </a:p>
          <a:p>
            <a:r>
              <a:rPr lang="en-US" sz="1600" i="1" dirty="0"/>
              <a:t>(based on future capital values)</a:t>
            </a:r>
          </a:p>
        </p:txBody>
      </p:sp>
    </p:spTree>
    <p:extLst>
      <p:ext uri="{BB962C8B-B14F-4D97-AF65-F5344CB8AC3E}">
        <p14:creationId xmlns:p14="http://schemas.microsoft.com/office/powerpoint/2010/main" val="3176548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135" y="209623"/>
            <a:ext cx="10685730" cy="813072"/>
          </a:xfrm>
        </p:spPr>
        <p:txBody>
          <a:bodyPr>
            <a:normAutofit/>
          </a:bodyPr>
          <a:lstStyle/>
          <a:p>
            <a:pPr algn="ctr"/>
            <a:r>
              <a:rPr lang="en-US" sz="4400" dirty="0"/>
              <a:t>Background Review</a:t>
            </a:r>
            <a:endParaRPr lang="en-US" sz="4400" b="1" dirty="0">
              <a:latin typeface="Mongolian Baiti" panose="03000500000000000000" pitchFamily="66" charset="0"/>
              <a:cs typeface="Mongolian Baiti" panose="03000500000000000000" pitchFamily="66" charset="0"/>
            </a:endParaRPr>
          </a:p>
        </p:txBody>
      </p:sp>
      <p:sp>
        <p:nvSpPr>
          <p:cNvPr id="3" name="TextBox 2"/>
          <p:cNvSpPr txBox="1"/>
          <p:nvPr/>
        </p:nvSpPr>
        <p:spPr>
          <a:xfrm>
            <a:off x="465621" y="1022695"/>
            <a:ext cx="10007361" cy="5309146"/>
          </a:xfrm>
          <a:prstGeom prst="rect">
            <a:avLst/>
          </a:prstGeom>
          <a:noFill/>
        </p:spPr>
        <p:txBody>
          <a:bodyPr wrap="square" rtlCol="0">
            <a:spAutoFit/>
          </a:bodyPr>
          <a:lstStyle/>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Borrowing requires secured sources of revenue for repayment </a:t>
            </a:r>
          </a:p>
          <a:p>
            <a:pPr marL="914400" lvl="1" indent="-457200">
              <a:spcAft>
                <a:spcPts val="600"/>
              </a:spcAft>
              <a:buFont typeface="Courier New" panose="02070309020205020404" pitchFamily="49" charset="0"/>
              <a:buChar char="o"/>
            </a:pPr>
            <a:r>
              <a:rPr lang="en-US" sz="2200" kern="600" dirty="0">
                <a:latin typeface="Gadugi" panose="020B0502040204020203" pitchFamily="34" charset="0"/>
                <a:ea typeface="Gadugi" panose="020B0502040204020203" pitchFamily="34" charset="0"/>
              </a:rPr>
              <a:t>Water rate revenue from all District water customers</a:t>
            </a:r>
          </a:p>
          <a:p>
            <a:pPr marL="914400" lvl="1" indent="-457200">
              <a:spcAft>
                <a:spcPts val="600"/>
              </a:spcAft>
              <a:buFont typeface="Courier New" panose="02070309020205020404" pitchFamily="49" charset="0"/>
              <a:buChar char="o"/>
            </a:pPr>
            <a:r>
              <a:rPr lang="en-US" sz="2200" kern="600" dirty="0">
                <a:latin typeface="Gadugi" panose="020B0502040204020203" pitchFamily="34" charset="0"/>
                <a:ea typeface="Gadugi" panose="020B0502040204020203" pitchFamily="34" charset="0"/>
              </a:rPr>
              <a:t>Property tax revenue </a:t>
            </a:r>
          </a:p>
          <a:p>
            <a:pPr marL="914400" lvl="1" indent="-457200">
              <a:spcAft>
                <a:spcPts val="600"/>
              </a:spcAft>
              <a:buFont typeface="Courier New" panose="02070309020205020404" pitchFamily="49" charset="0"/>
              <a:buChar char="o"/>
            </a:pPr>
            <a:r>
              <a:rPr lang="en-US" sz="2200" kern="600" dirty="0">
                <a:latin typeface="Gadugi" panose="020B0502040204020203" pitchFamily="34" charset="0"/>
                <a:ea typeface="Gadugi" panose="020B0502040204020203" pitchFamily="34" charset="0"/>
              </a:rPr>
              <a:t>Specific infrastructure improvement charge revenue from former Mid-Sierra customers </a:t>
            </a:r>
          </a:p>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District’s Water System Acquisition Policy allows the Board to use combinations of the revenue sources above </a:t>
            </a:r>
          </a:p>
          <a:p>
            <a:pPr marL="457200"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District conducted a comprehensive LTFP process and considered</a:t>
            </a:r>
          </a:p>
          <a:p>
            <a:pPr marL="914400" lvl="1" indent="-457200">
              <a:spcAft>
                <a:spcPts val="1200"/>
              </a:spcAft>
              <a:buFont typeface="Courier New" panose="02070309020205020404" pitchFamily="49" charset="0"/>
              <a:buChar char="o"/>
            </a:pPr>
            <a:r>
              <a:rPr lang="en-US" sz="2200" kern="600" dirty="0">
                <a:latin typeface="Gadugi" panose="020B0502040204020203" pitchFamily="34" charset="0"/>
                <a:ea typeface="Gadugi" panose="020B0502040204020203" pitchFamily="34" charset="0"/>
              </a:rPr>
              <a:t>All District water customers fund projects</a:t>
            </a:r>
          </a:p>
          <a:p>
            <a:pPr marL="914400" lvl="1" indent="-457200">
              <a:spcAft>
                <a:spcPts val="1200"/>
              </a:spcAft>
              <a:buFont typeface="Courier New" panose="02070309020205020404" pitchFamily="49" charset="0"/>
              <a:buChar char="o"/>
            </a:pPr>
            <a:r>
              <a:rPr lang="en-US" sz="2200" kern="600" dirty="0">
                <a:latin typeface="Gadugi" panose="020B0502040204020203" pitchFamily="34" charset="0"/>
                <a:ea typeface="Gadugi" panose="020B0502040204020203" pitchFamily="34" charset="0"/>
              </a:rPr>
              <a:t>A balanced approach using Property Tax and a specific charge to former customers of the Mid-Sierra Water Utility</a:t>
            </a:r>
          </a:p>
          <a:p>
            <a:pPr marL="914400" lvl="1" indent="-457200">
              <a:spcAft>
                <a:spcPts val="1200"/>
              </a:spcAft>
              <a:buFont typeface="Courier New" panose="02070309020205020404" pitchFamily="49" charset="0"/>
              <a:buChar char="o"/>
            </a:pPr>
            <a:r>
              <a:rPr lang="en-US" sz="2200" kern="600" dirty="0">
                <a:latin typeface="Gadugi" panose="020B0502040204020203" pitchFamily="34" charset="0"/>
                <a:ea typeface="Gadugi" panose="020B0502040204020203" pitchFamily="34" charset="0"/>
              </a:rPr>
              <a:t>Pursue maximum grant funding to offset borrowing amounts</a:t>
            </a:r>
            <a:endParaRPr lang="en-US" sz="3200" dirty="0">
              <a:latin typeface="Gadugi" panose="020B0502040204020203" pitchFamily="34" charset="0"/>
              <a:ea typeface="Gadugi" panose="020B0502040204020203"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a:cxnSpLocks/>
          </p:cNvCxnSpPr>
          <p:nvPr/>
        </p:nvCxnSpPr>
        <p:spPr>
          <a:xfrm flipV="1">
            <a:off x="1366259" y="990738"/>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7F9632E7-E016-4307-70D7-152B61E31422}"/>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8</a:t>
            </a:r>
          </a:p>
        </p:txBody>
      </p:sp>
    </p:spTree>
    <p:extLst>
      <p:ext uri="{BB962C8B-B14F-4D97-AF65-F5344CB8AC3E}">
        <p14:creationId xmlns:p14="http://schemas.microsoft.com/office/powerpoint/2010/main" val="2648171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135" y="415650"/>
            <a:ext cx="10685730" cy="813072"/>
          </a:xfrm>
        </p:spPr>
        <p:txBody>
          <a:bodyPr>
            <a:normAutofit/>
          </a:bodyPr>
          <a:lstStyle/>
          <a:p>
            <a:pPr algn="ctr"/>
            <a:r>
              <a:rPr lang="en-US" sz="4400" dirty="0"/>
              <a:t>Background Review</a:t>
            </a:r>
            <a:endParaRPr lang="en-US" sz="4400" b="1" dirty="0">
              <a:latin typeface="Mongolian Baiti" panose="03000500000000000000" pitchFamily="66" charset="0"/>
              <a:cs typeface="Mongolian Baiti" panose="03000500000000000000" pitchFamily="66" charset="0"/>
            </a:endParaRPr>
          </a:p>
        </p:txBody>
      </p:sp>
      <p:sp>
        <p:nvSpPr>
          <p:cNvPr id="3" name="TextBox 2"/>
          <p:cNvSpPr txBox="1"/>
          <p:nvPr/>
        </p:nvSpPr>
        <p:spPr>
          <a:xfrm>
            <a:off x="186457" y="1441112"/>
            <a:ext cx="11933623" cy="4262705"/>
          </a:xfrm>
          <a:prstGeom prst="rect">
            <a:avLst/>
          </a:prstGeom>
          <a:noFill/>
        </p:spPr>
        <p:txBody>
          <a:bodyPr wrap="square" rtlCol="0">
            <a:spAutoFit/>
          </a:bodyPr>
          <a:lstStyle/>
          <a:p>
            <a:pPr marL="457200" indent="-457200">
              <a:spcAft>
                <a:spcPts val="1200"/>
              </a:spcAft>
              <a:buFont typeface="Wingdings" panose="05000000000000000000" pitchFamily="2" charset="2"/>
              <a:buChar char="Ø"/>
            </a:pPr>
            <a:r>
              <a:rPr lang="en-US" sz="2400" kern="600" dirty="0">
                <a:latin typeface="Gadugi" panose="020B0502040204020203" pitchFamily="34" charset="0"/>
                <a:ea typeface="Gadugi" panose="020B0502040204020203" pitchFamily="34" charset="0"/>
              </a:rPr>
              <a:t>In July 2022, the Board gave direction on a Funding Strategy, authorizing staff to:</a:t>
            </a:r>
          </a:p>
          <a:p>
            <a:pPr marL="914400" lvl="1"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Proceed with design, permitting, and development of project implementation plans for the full reconstruction of both systems</a:t>
            </a:r>
          </a:p>
          <a:p>
            <a:pPr marL="914400" lvl="1"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Prepare budgets and financial plans – full project costs estimated at $44M total</a:t>
            </a:r>
          </a:p>
          <a:p>
            <a:pPr marL="914400" lvl="1" indent="-457200">
              <a:spcAft>
                <a:spcPts val="1200"/>
              </a:spcAft>
              <a:buFont typeface="Courier New" panose="02070309020205020404" pitchFamily="49" charset="0"/>
              <a:buChar char="o"/>
            </a:pPr>
            <a:r>
              <a:rPr lang="en-US" sz="2400" b="1" kern="600" dirty="0">
                <a:latin typeface="Gadugi" panose="020B0502040204020203" pitchFamily="34" charset="0"/>
                <a:ea typeface="Gadugi" panose="020B0502040204020203" pitchFamily="34" charset="0"/>
              </a:rPr>
              <a:t>Begin a Rate Study/Cost of Service Analysis with the understanding that</a:t>
            </a:r>
            <a:r>
              <a:rPr lang="en-US" sz="2400" kern="600" dirty="0">
                <a:latin typeface="Gadugi" panose="020B0502040204020203" pitchFamily="34" charset="0"/>
                <a:ea typeface="Gadugi" panose="020B0502040204020203" pitchFamily="34" charset="0"/>
              </a:rPr>
              <a:t>:</a:t>
            </a:r>
          </a:p>
          <a:p>
            <a:pPr marL="1371600" lvl="2" indent="-457200">
              <a:spcAft>
                <a:spcPts val="600"/>
              </a:spcAft>
              <a:buFont typeface="Arial" panose="020B0604020202020204" pitchFamily="34" charset="0"/>
              <a:buChar char="•"/>
            </a:pPr>
            <a:r>
              <a:rPr lang="en-US" sz="2200" kern="600" dirty="0">
                <a:latin typeface="Gadugi" panose="020B0502040204020203" pitchFamily="34" charset="0"/>
                <a:ea typeface="Gadugi" panose="020B0502040204020203" pitchFamily="34" charset="0"/>
              </a:rPr>
              <a:t>Property tax revenue may be used to fund up to 33% of the new debt</a:t>
            </a:r>
          </a:p>
          <a:p>
            <a:pPr marL="1371600" lvl="2" indent="-457200">
              <a:spcAft>
                <a:spcPts val="1200"/>
              </a:spcAft>
              <a:buFont typeface="Arial" panose="020B0604020202020204" pitchFamily="34" charset="0"/>
              <a:buChar char="•"/>
            </a:pPr>
            <a:r>
              <a:rPr lang="en-US" sz="2200" kern="600" dirty="0">
                <a:latin typeface="Gadugi" panose="020B0502040204020203" pitchFamily="34" charset="0"/>
                <a:ea typeface="Gadugi" panose="020B0502040204020203" pitchFamily="34" charset="0"/>
              </a:rPr>
              <a:t>Cost of Service Analysis will determine what infrastructure costs are unique to TC/MC systems and should be paid for by those customers</a:t>
            </a:r>
          </a:p>
          <a:p>
            <a:pPr marL="914400" lvl="1" indent="-457200">
              <a:spcAft>
                <a:spcPts val="1200"/>
              </a:spcAft>
              <a:buFont typeface="Courier New" panose="02070309020205020404" pitchFamily="49" charset="0"/>
              <a:buChar char="o"/>
            </a:pPr>
            <a:r>
              <a:rPr lang="en-US" sz="2400" kern="600" dirty="0">
                <a:latin typeface="Gadugi" panose="020B0502040204020203" pitchFamily="34" charset="0"/>
                <a:ea typeface="Gadugi" panose="020B0502040204020203" pitchFamily="34" charset="0"/>
              </a:rPr>
              <a:t>Begin development of a public outreach program </a:t>
            </a:r>
            <a:endParaRPr lang="en-US" sz="3200" dirty="0">
              <a:latin typeface="Gadugi" panose="020B0502040204020203" pitchFamily="34" charset="0"/>
              <a:ea typeface="Gadugi" panose="020B0502040204020203"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982" y="5192111"/>
            <a:ext cx="1532561" cy="984852"/>
          </a:xfrm>
          <a:prstGeom prst="rect">
            <a:avLst/>
          </a:prstGeom>
        </p:spPr>
      </p:pic>
      <p:cxnSp>
        <p:nvCxnSpPr>
          <p:cNvPr id="8" name="Straight Connector 7"/>
          <p:cNvCxnSpPr/>
          <p:nvPr/>
        </p:nvCxnSpPr>
        <p:spPr>
          <a:xfrm flipV="1">
            <a:off x="1366259" y="1231127"/>
            <a:ext cx="9459482" cy="20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F6AA219D-F52E-99F9-510F-2EF0109D6DF1}"/>
              </a:ext>
            </a:extLst>
          </p:cNvPr>
          <p:cNvSpPr txBox="1">
            <a:spLocks/>
          </p:cNvSpPr>
          <p:nvPr/>
        </p:nvSpPr>
        <p:spPr>
          <a:xfrm>
            <a:off x="11218195" y="6392860"/>
            <a:ext cx="90188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bg1"/>
                </a:solidFill>
              </a:rPr>
              <a:t>9</a:t>
            </a:r>
          </a:p>
        </p:txBody>
      </p:sp>
    </p:spTree>
    <p:extLst>
      <p:ext uri="{BB962C8B-B14F-4D97-AF65-F5344CB8AC3E}">
        <p14:creationId xmlns:p14="http://schemas.microsoft.com/office/powerpoint/2010/main" val="181017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71cb9be-0cd6-4271-a7da-fe99e1423bc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16248C79DA964D82CE051833432A9C" ma:contentTypeVersion="9" ma:contentTypeDescription="Create a new document." ma:contentTypeScope="" ma:versionID="399e52088da1a25942643f3124eb3000">
  <xsd:schema xmlns:xsd="http://www.w3.org/2001/XMLSchema" xmlns:xs="http://www.w3.org/2001/XMLSchema" xmlns:p="http://schemas.microsoft.com/office/2006/metadata/properties" xmlns:ns3="f71cb9be-0cd6-4271-a7da-fe99e1423bc6" xmlns:ns4="bad4eb9f-74ee-4393-ba30-c3934c07185d" targetNamespace="http://schemas.microsoft.com/office/2006/metadata/properties" ma:root="true" ma:fieldsID="2fb036a9156ea835368a978983648bab" ns3:_="" ns4:_="">
    <xsd:import namespace="f71cb9be-0cd6-4271-a7da-fe99e1423bc6"/>
    <xsd:import namespace="bad4eb9f-74ee-4393-ba30-c3934c07185d"/>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1cb9be-0cd6-4271-a7da-fe99e1423b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d4eb9f-74ee-4393-ba30-c3934c07185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96D2F9-FA2F-4BF0-B591-528B94F7DA19}">
  <ds:schemaRefs>
    <ds:schemaRef ds:uri="http://purl.org/dc/dcmitype/"/>
    <ds:schemaRef ds:uri="http://schemas.microsoft.com/office/infopath/2007/PartnerControls"/>
    <ds:schemaRef ds:uri="bad4eb9f-74ee-4393-ba30-c3934c07185d"/>
    <ds:schemaRef ds:uri="http://schemas.openxmlformats.org/package/2006/metadata/core-properties"/>
    <ds:schemaRef ds:uri="http://purl.org/dc/terms/"/>
    <ds:schemaRef ds:uri="f71cb9be-0cd6-4271-a7da-fe99e1423bc6"/>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0398B398-11CB-4C8F-9617-6C730225E323}">
  <ds:schemaRefs>
    <ds:schemaRef ds:uri="http://schemas.microsoft.com/sharepoint/v3/contenttype/forms"/>
  </ds:schemaRefs>
</ds:datastoreItem>
</file>

<file path=customXml/itemProps3.xml><?xml version="1.0" encoding="utf-8"?>
<ds:datastoreItem xmlns:ds="http://schemas.openxmlformats.org/officeDocument/2006/customXml" ds:itemID="{EC599784-C516-4FE3-9E4E-904C91C8CC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1cb9be-0cd6-4271-a7da-fe99e1423bc6"/>
    <ds:schemaRef ds:uri="bad4eb9f-74ee-4393-ba30-c3934c0718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63354</TotalTime>
  <Words>1997</Words>
  <Application>Microsoft Office PowerPoint</Application>
  <PresentationFormat>Widescreen</PresentationFormat>
  <Paragraphs>279</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Courier New</vt:lpstr>
      <vt:lpstr>Gadugi</vt:lpstr>
      <vt:lpstr>Mongolian Baiti</vt:lpstr>
      <vt:lpstr>Segoe UI</vt:lpstr>
      <vt:lpstr>Wingdings</vt:lpstr>
      <vt:lpstr>Office Theme</vt:lpstr>
      <vt:lpstr>Authorize a Rate Study for an Infrastructure Improvement Charge for Former Mid-Sierra Water Utility Customers  (Tahoe Cedars &amp; Madden Creek Water Systems)</vt:lpstr>
      <vt:lpstr>TCPUD Strategic Priority</vt:lpstr>
      <vt:lpstr>TCPUD Strategic Priority</vt:lpstr>
      <vt:lpstr>Presentation Outline</vt:lpstr>
      <vt:lpstr>Background Review</vt:lpstr>
      <vt:lpstr>Simple Project Financing Scenario (As presented to Board – July 2022)</vt:lpstr>
      <vt:lpstr>Sample Annual Debt Service Payment (DSP) 2025-2036 (As presented to Board – July 2022)</vt:lpstr>
      <vt:lpstr>Background Review</vt:lpstr>
      <vt:lpstr>Background Review</vt:lpstr>
      <vt:lpstr> Tahoe Cedars/Madden Creek Water Systems Reconstruction Projects – Implementation Update</vt:lpstr>
      <vt:lpstr>Mid-Sierra Water Utility Systems</vt:lpstr>
      <vt:lpstr>Tahoe Cedars Water System Reconstruction Status</vt:lpstr>
      <vt:lpstr>Madden Creek Water System Reconstruction</vt:lpstr>
      <vt:lpstr>2023 Rate Study Overview</vt:lpstr>
      <vt:lpstr>2023 Rate Study Infrastructure Improvement Charge</vt:lpstr>
      <vt:lpstr>Establishing Proposed Water Rates</vt:lpstr>
      <vt:lpstr>Development of Cost-Based Rates</vt:lpstr>
      <vt:lpstr>Cost of Service Analysis Approach</vt:lpstr>
      <vt:lpstr>Infrastructure Improvement Charge</vt:lpstr>
      <vt:lpstr>Cost of Service Study – Next Steps</vt:lpstr>
      <vt:lpstr>Cost of Service Study -  Proposed Schedule</vt:lpstr>
      <vt:lpstr>Proposed Schedule - continued</vt:lpstr>
      <vt:lpstr>Public Outreach Plan Overview</vt:lpstr>
      <vt:lpstr>Public Outreach Plan</vt:lpstr>
      <vt:lpstr>Staff Recommendation</vt:lpstr>
      <vt:lpstr>Questions/Discussion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Barclay</dc:creator>
  <cp:lastModifiedBy>Sean Barclay</cp:lastModifiedBy>
  <cp:revision>811</cp:revision>
  <cp:lastPrinted>2023-04-11T18:01:16Z</cp:lastPrinted>
  <dcterms:created xsi:type="dcterms:W3CDTF">2014-09-04T17:29:42Z</dcterms:created>
  <dcterms:modified xsi:type="dcterms:W3CDTF">2023-04-13T23:56:56Z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0x0101004316248C79DA964D82CE051833432A9C</vt:lpwstr>
  </property>
</Properties>
</file>